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8" r:id="rId3"/>
    <p:sldId id="279" r:id="rId4"/>
    <p:sldId id="280" r:id="rId5"/>
    <p:sldId id="370" r:id="rId6"/>
    <p:sldId id="281" r:id="rId7"/>
    <p:sldId id="285" r:id="rId8"/>
    <p:sldId id="286" r:id="rId9"/>
    <p:sldId id="287" r:id="rId10"/>
    <p:sldId id="288" r:id="rId11"/>
    <p:sldId id="282" r:id="rId12"/>
    <p:sldId id="284" r:id="rId13"/>
    <p:sldId id="289" r:id="rId14"/>
    <p:sldId id="264" r:id="rId15"/>
    <p:sldId id="301" r:id="rId16"/>
    <p:sldId id="290" r:id="rId17"/>
    <p:sldId id="266" r:id="rId18"/>
    <p:sldId id="293" r:id="rId19"/>
    <p:sldId id="307" r:id="rId20"/>
    <p:sldId id="308" r:id="rId21"/>
    <p:sldId id="310" r:id="rId22"/>
    <p:sldId id="268" r:id="rId23"/>
    <p:sldId id="294" r:id="rId24"/>
    <p:sldId id="298" r:id="rId25"/>
    <p:sldId id="299" r:id="rId26"/>
    <p:sldId id="295" r:id="rId27"/>
    <p:sldId id="300" r:id="rId28"/>
    <p:sldId id="296" r:id="rId29"/>
    <p:sldId id="272" r:id="rId30"/>
    <p:sldId id="271" r:id="rId31"/>
    <p:sldId id="297" r:id="rId32"/>
    <p:sldId id="275" r:id="rId33"/>
    <p:sldId id="302" r:id="rId34"/>
    <p:sldId id="304" r:id="rId35"/>
    <p:sldId id="305" r:id="rId36"/>
    <p:sldId id="306" r:id="rId37"/>
    <p:sldId id="312" r:id="rId38"/>
    <p:sldId id="330" r:id="rId39"/>
    <p:sldId id="331" r:id="rId40"/>
    <p:sldId id="311" r:id="rId41"/>
    <p:sldId id="314" r:id="rId42"/>
    <p:sldId id="316" r:id="rId43"/>
    <p:sldId id="332" r:id="rId44"/>
    <p:sldId id="334" r:id="rId45"/>
    <p:sldId id="335" r:id="rId46"/>
    <p:sldId id="336" r:id="rId47"/>
    <p:sldId id="333" r:id="rId48"/>
    <p:sldId id="319" r:id="rId49"/>
    <p:sldId id="324" r:id="rId50"/>
    <p:sldId id="341" r:id="rId51"/>
    <p:sldId id="342" r:id="rId52"/>
    <p:sldId id="355" r:id="rId53"/>
    <p:sldId id="356" r:id="rId54"/>
    <p:sldId id="357" r:id="rId55"/>
    <p:sldId id="343" r:id="rId56"/>
    <p:sldId id="369" r:id="rId57"/>
    <p:sldId id="347" r:id="rId58"/>
    <p:sldId id="359" r:id="rId59"/>
    <p:sldId id="358" r:id="rId60"/>
    <p:sldId id="361" r:id="rId61"/>
    <p:sldId id="348" r:id="rId62"/>
    <p:sldId id="362" r:id="rId63"/>
    <p:sldId id="363" r:id="rId64"/>
    <p:sldId id="349" r:id="rId65"/>
    <p:sldId id="364" r:id="rId66"/>
    <p:sldId id="365" r:id="rId67"/>
    <p:sldId id="366" r:id="rId68"/>
    <p:sldId id="367" r:id="rId69"/>
    <p:sldId id="350" r:id="rId70"/>
    <p:sldId id="351" r:id="rId71"/>
    <p:sldId id="368" r:id="rId7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4" autoAdjust="0"/>
    <p:restoredTop sz="95986" autoAdjust="0"/>
  </p:normalViewPr>
  <p:slideViewPr>
    <p:cSldViewPr>
      <p:cViewPr varScale="1">
        <p:scale>
          <a:sx n="86" d="100"/>
          <a:sy n="86" d="100"/>
        </p:scale>
        <p:origin x="-136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663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B9914879-7CD7-49D8-AED9-6384B1617D55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59689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fld id="{EE506BF9-A4FC-449F-A1EF-7040C9E2AAE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95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150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86615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86615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866150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86615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74E7EC2-6683-4FAC-9F1E-65861F97CBB7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2355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2725" y="245136"/>
            <a:ext cx="5782953" cy="3989940"/>
          </a:xfrm>
          <a:ln/>
        </p:spPr>
      </p:sp>
      <p:sp>
        <p:nvSpPr>
          <p:cNvPr id="23556" name="Notes Placeholder 2"/>
          <p:cNvSpPr>
            <a:spLocks noGrp="1"/>
          </p:cNvSpPr>
          <p:nvPr>
            <p:ph type="body" idx="1"/>
          </p:nvPr>
        </p:nvSpPr>
        <p:spPr>
          <a:xfrm>
            <a:off x="304119" y="4377830"/>
            <a:ext cx="6402163" cy="43086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50173" rIns="95645" bIns="50173"/>
          <a:lstStyle/>
          <a:p>
            <a:endParaRPr lang="en-US" sz="900" dirty="0"/>
          </a:p>
        </p:txBody>
      </p:sp>
      <p:sp>
        <p:nvSpPr>
          <p:cNvPr id="23557" name="Slide Number Placeholder 3"/>
          <p:cNvSpPr txBox="1">
            <a:spLocks noGrp="1"/>
          </p:cNvSpPr>
          <p:nvPr/>
        </p:nvSpPr>
        <p:spPr bwMode="auto">
          <a:xfrm>
            <a:off x="5928742" y="8680678"/>
            <a:ext cx="813596" cy="28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5" tIns="0" rIns="18815" bIns="0" anchor="b"/>
          <a:lstStyle>
            <a:lvl1pPr defTabSz="9604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53BF91CA-43B5-45D7-92AB-3E37B6A8ABBF}" type="slidenum">
              <a:rPr lang="en-US" sz="8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3</a:t>
            </a:fld>
            <a:endParaRPr lang="en-US"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EA62EF-F9E8-4C91-BDBC-20B85BDB643A}" type="slidenum">
              <a:rPr lang="en-US"/>
              <a:pPr/>
              <a:t>25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8D0294-EF4F-4017-88EA-32342A5363E0}" type="slidenum">
              <a:rPr lang="en-US"/>
              <a:pPr/>
              <a:t>29</a:t>
            </a:fld>
            <a:endParaRPr lang="en-US"/>
          </a:p>
        </p:txBody>
      </p:sp>
      <p:sp>
        <p:nvSpPr>
          <p:cNvPr id="128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FD068-300F-4E3D-9D64-A55F8488E115}" type="slidenum">
              <a:rPr lang="en-US"/>
              <a:pPr/>
              <a:t>30</a:t>
            </a:fld>
            <a:endParaRPr lang="en-US"/>
          </a:p>
        </p:txBody>
      </p:sp>
      <p:sp>
        <p:nvSpPr>
          <p:cNvPr id="1280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69559-361A-4572-983E-EA7D999484AE}" type="slidenum">
              <a:rPr lang="en-US"/>
              <a:pPr/>
              <a:t>32</a:t>
            </a:fld>
            <a:endParaRPr lang="en-US"/>
          </a:p>
        </p:txBody>
      </p:sp>
      <p:sp>
        <p:nvSpPr>
          <p:cNvPr id="129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CB662E-C542-4CFE-A538-3B586F0E8A29}" type="slidenum">
              <a:rPr lang="en-US"/>
              <a:pPr/>
              <a:t>33</a:t>
            </a:fld>
            <a:endParaRPr lang="en-US"/>
          </a:p>
        </p:txBody>
      </p:sp>
      <p:sp>
        <p:nvSpPr>
          <p:cNvPr id="127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605382-B4C8-4372-A33C-A8FA44EA2788}" type="slidenum">
              <a:rPr lang="en-US"/>
              <a:pPr/>
              <a:t>34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DDE70-DCF6-4B41-A728-9F45EBBC5277}" type="slidenum">
              <a:rPr lang="en-US"/>
              <a:pPr/>
              <a:t>35</a:t>
            </a:fld>
            <a:endParaRPr lang="en-US"/>
          </a:p>
        </p:txBody>
      </p:sp>
      <p:sp>
        <p:nvSpPr>
          <p:cNvPr id="1280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6CD6C3-655C-42C1-99F2-9CFE27DEDC9C}" type="slidenum">
              <a:rPr lang="en-US"/>
              <a:pPr/>
              <a:t>36</a:t>
            </a:fld>
            <a:endParaRPr lang="en-US"/>
          </a:p>
        </p:txBody>
      </p:sp>
      <p:sp>
        <p:nvSpPr>
          <p:cNvPr id="1277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F2A4D-F745-443E-8B4F-D89836039F38}" type="slidenum">
              <a:rPr lang="en-US"/>
              <a:pPr/>
              <a:t>37</a:t>
            </a:fld>
            <a:endParaRPr lang="en-US"/>
          </a:p>
        </p:txBody>
      </p:sp>
      <p:sp>
        <p:nvSpPr>
          <p:cNvPr id="129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235E7B-1B59-4B8C-B376-28C145AC3B89}" type="slidenum">
              <a:rPr lang="en-US"/>
              <a:pPr/>
              <a:t>40</a:t>
            </a:fld>
            <a:endParaRPr lang="en-US"/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sk-S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150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86615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86615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866150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86615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1D38B3F-E13C-402C-90EB-72BD2FD8ABD0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256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2725" y="245136"/>
            <a:ext cx="5782953" cy="3989940"/>
          </a:xfrm>
          <a:ln/>
        </p:spPr>
      </p:sp>
      <p:sp>
        <p:nvSpPr>
          <p:cNvPr id="25604" name="Notes Placeholder 2"/>
          <p:cNvSpPr>
            <a:spLocks noGrp="1"/>
          </p:cNvSpPr>
          <p:nvPr>
            <p:ph type="body" idx="1"/>
          </p:nvPr>
        </p:nvSpPr>
        <p:spPr>
          <a:xfrm>
            <a:off x="304119" y="4377830"/>
            <a:ext cx="6402163" cy="43086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50173" rIns="95645" bIns="50173"/>
          <a:lstStyle/>
          <a:p>
            <a:pPr>
              <a:buFontTx/>
              <a:buNone/>
            </a:pPr>
            <a:r>
              <a:rPr lang="en-US" b="1" smtClean="0"/>
              <a:t>All of our curricula help prepare students for industry recognized certifications:</a:t>
            </a:r>
          </a:p>
          <a:p>
            <a:r>
              <a:rPr lang="en-GB" smtClean="0"/>
              <a:t>IT Essentials:  PC Hardware and Software — </a:t>
            </a:r>
            <a:r>
              <a:rPr lang="en-GB" b="1" smtClean="0"/>
              <a:t>CompTIA A+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Discovery (first 2 courses) — </a:t>
            </a:r>
            <a:r>
              <a:rPr lang="en-GB" b="1" smtClean="0"/>
              <a:t>CCENT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Discovery (4 courses) — </a:t>
            </a:r>
            <a:r>
              <a:rPr lang="en-GB" b="1" smtClean="0"/>
              <a:t>CCNA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Exploration (4 courses) — </a:t>
            </a:r>
            <a:r>
              <a:rPr lang="en-GB" b="1" smtClean="0"/>
              <a:t>CCNA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US" smtClean="0"/>
              <a:t>CCNA Security - </a:t>
            </a:r>
            <a:r>
              <a:rPr lang="en-US" b="1" smtClean="0"/>
              <a:t>CCNA</a:t>
            </a:r>
            <a:r>
              <a:rPr lang="en-US" smtClean="0"/>
              <a:t> </a:t>
            </a:r>
            <a:r>
              <a:rPr lang="en-US" b="1" smtClean="0"/>
              <a:t>Security</a:t>
            </a:r>
            <a:r>
              <a:rPr lang="en-US" smtClean="0"/>
              <a:t> certification</a:t>
            </a:r>
          </a:p>
          <a:p>
            <a:r>
              <a:rPr lang="en-GB" smtClean="0"/>
              <a:t>CCNP (4 courses) — </a:t>
            </a:r>
            <a:r>
              <a:rPr lang="en-GB" b="1" smtClean="0"/>
              <a:t>CCNP</a:t>
            </a:r>
            <a:r>
              <a:rPr lang="en-GB" smtClean="0"/>
              <a:t> </a:t>
            </a:r>
            <a:r>
              <a:rPr lang="en-US" smtClean="0"/>
              <a:t>certification</a:t>
            </a:r>
          </a:p>
        </p:txBody>
      </p:sp>
      <p:sp>
        <p:nvSpPr>
          <p:cNvPr id="25605" name="Slide Number Placeholder 3"/>
          <p:cNvSpPr txBox="1">
            <a:spLocks noGrp="1"/>
          </p:cNvSpPr>
          <p:nvPr/>
        </p:nvSpPr>
        <p:spPr bwMode="auto">
          <a:xfrm>
            <a:off x="5928742" y="8680678"/>
            <a:ext cx="813596" cy="28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5" tIns="0" rIns="18815" bIns="0" anchor="b"/>
          <a:lstStyle>
            <a:lvl1pPr defTabSz="9604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E286AB8A-F477-4F19-B359-BD55A09F1603}" type="slidenum">
              <a:rPr lang="en-US" sz="8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7</a:t>
            </a:fld>
            <a:endParaRPr lang="en-US"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39A21-CE02-4986-819A-D7765A61A2B2}" type="slidenum">
              <a:rPr lang="en-US"/>
              <a:pPr/>
              <a:t>41</a:t>
            </a:fld>
            <a:endParaRPr lang="en-US"/>
          </a:p>
        </p:txBody>
      </p:sp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44E1C-5A08-41EC-9917-7433DED22BB9}" type="slidenum">
              <a:rPr lang="en-US"/>
              <a:pPr/>
              <a:t>42</a:t>
            </a:fld>
            <a:endParaRPr lang="en-US"/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D94437-ED94-4A69-8ADC-D75DDE2893D0}" type="slidenum">
              <a:rPr lang="en-US"/>
              <a:pPr/>
              <a:t>43</a:t>
            </a:fld>
            <a:endParaRPr lang="en-US"/>
          </a:p>
        </p:txBody>
      </p:sp>
      <p:sp>
        <p:nvSpPr>
          <p:cNvPr id="130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5B720-B947-4BA2-9511-B77BE33AFDFE}" type="slidenum">
              <a:rPr lang="en-US"/>
              <a:pPr/>
              <a:t>45</a:t>
            </a:fld>
            <a:endParaRPr lang="en-US"/>
          </a:p>
        </p:txBody>
      </p:sp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49326-6F14-42AF-A3CF-10F0FAC5D9A7}" type="slidenum">
              <a:rPr lang="en-US"/>
              <a:pPr/>
              <a:t>46</a:t>
            </a:fld>
            <a:endParaRPr lang="en-US"/>
          </a:p>
        </p:txBody>
      </p:sp>
      <p:sp>
        <p:nvSpPr>
          <p:cNvPr id="130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63A21-D7D8-4353-9CD1-A4AC04929101}" type="slidenum">
              <a:rPr lang="en-US"/>
              <a:pPr/>
              <a:t>47</a:t>
            </a:fld>
            <a:endParaRPr lang="en-US"/>
          </a:p>
        </p:txBody>
      </p:sp>
      <p:sp>
        <p:nvSpPr>
          <p:cNvPr id="129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AED78-ABA8-468B-9474-B195B30B57A5}" type="slidenum">
              <a:rPr lang="en-US"/>
              <a:pPr/>
              <a:t>48</a:t>
            </a:fld>
            <a:endParaRPr lang="en-US"/>
          </a:p>
        </p:txBody>
      </p:sp>
      <p:sp>
        <p:nvSpPr>
          <p:cNvPr id="130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9719C-4CAF-4694-8432-71DBB4495A7D}" type="slidenum">
              <a:rPr lang="en-US"/>
              <a:pPr/>
              <a:t>49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3DF737-33E2-4F5C-B835-729DA388A852}" type="slidenum">
              <a:rPr lang="en-US"/>
              <a:pPr/>
              <a:t>50</a:t>
            </a:fld>
            <a:endParaRPr lang="en-US"/>
          </a:p>
        </p:txBody>
      </p:sp>
      <p:sp>
        <p:nvSpPr>
          <p:cNvPr id="130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ADC86C-8CCF-4C44-81A9-2FDC4F3316EC}" type="slidenum">
              <a:rPr lang="en-US"/>
              <a:pPr/>
              <a:t>51</a:t>
            </a:fld>
            <a:endParaRPr lang="en-US"/>
          </a:p>
        </p:txBody>
      </p:sp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BBB45-3767-4C3A-89E8-465D7F19D8D8}" type="slidenum">
              <a:rPr lang="en-US"/>
              <a:pPr/>
              <a:t>14</a:t>
            </a:fld>
            <a:endParaRPr lang="en-US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DB1159-2AC2-41DC-A443-2D544C38482A}" type="slidenum">
              <a:rPr lang="en-US"/>
              <a:pPr/>
              <a:t>55</a:t>
            </a:fld>
            <a:endParaRPr lang="en-US"/>
          </a:p>
        </p:txBody>
      </p:sp>
      <p:sp>
        <p:nvSpPr>
          <p:cNvPr id="130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531E9E-3C84-408D-958D-0B5ABB60FE7E}" type="slidenum">
              <a:rPr lang="en-US"/>
              <a:pPr/>
              <a:t>57</a:t>
            </a:fld>
            <a:endParaRPr lang="en-US"/>
          </a:p>
        </p:txBody>
      </p:sp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8EF109-16A4-477C-9370-B4E39FB38836}" type="slidenum">
              <a:rPr lang="en-US"/>
              <a:pPr/>
              <a:t>61</a:t>
            </a:fld>
            <a:endParaRPr lang="en-US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268965-8006-442C-8994-A4A4E3281449}" type="slidenum">
              <a:rPr lang="en-US"/>
              <a:pPr/>
              <a:t>64</a:t>
            </a:fld>
            <a:endParaRPr lang="en-US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380C8-2390-4321-AB25-2E2DA61B05DB}" type="slidenum">
              <a:rPr lang="en-US"/>
              <a:pPr/>
              <a:t>69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8150A3-1209-4DC0-933B-325AE5EE4E6C}" type="slidenum">
              <a:rPr lang="en-US"/>
              <a:pPr/>
              <a:t>70</a:t>
            </a:fld>
            <a:endParaRPr lang="en-US"/>
          </a:p>
        </p:txBody>
      </p:sp>
      <p:sp>
        <p:nvSpPr>
          <p:cNvPr id="131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2C822-70BD-4A82-8273-3D7DB951E9E7}" type="slidenum">
              <a:rPr lang="en-US"/>
              <a:pPr/>
              <a:t>15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DDABB-1F25-4AEA-97A1-7C7322E1C03B}" type="slidenum">
              <a:rPr lang="en-US"/>
              <a:pPr/>
              <a:t>17</a:t>
            </a:fld>
            <a:endParaRPr lang="en-US"/>
          </a:p>
        </p:txBody>
      </p:sp>
      <p:sp>
        <p:nvSpPr>
          <p:cNvPr id="1273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A391F-0696-41D5-8AFF-49731E874763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306A47-C786-41E4-A0D9-7AC3551C7028}" type="slidenum">
              <a:rPr lang="en-US"/>
              <a:pPr/>
              <a:t>20</a:t>
            </a:fld>
            <a:endParaRPr lang="en-US"/>
          </a:p>
        </p:txBody>
      </p:sp>
      <p:sp>
        <p:nvSpPr>
          <p:cNvPr id="128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A7A938-BA98-4874-9285-F9B94B723F7E}" type="slidenum">
              <a:rPr lang="en-US"/>
              <a:pPr/>
              <a:t>21</a:t>
            </a:fld>
            <a:endParaRPr lang="en-US"/>
          </a:p>
        </p:txBody>
      </p:sp>
      <p:sp>
        <p:nvSpPr>
          <p:cNvPr id="128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4004CA-D868-44AF-AA5B-4DE8C1EDE451}" type="slidenum">
              <a:rPr lang="en-US"/>
              <a:pPr/>
              <a:t>22</a:t>
            </a:fld>
            <a:endParaRPr lang="en-US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39" name="Rectangle 275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sk-SK"/>
          </a:p>
        </p:txBody>
      </p:sp>
      <p:grpSp>
        <p:nvGrpSpPr>
          <p:cNvPr id="369947" name="Group 283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369948" name="AutoShape 284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49" name="Rectangle 285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0" name="Freeform 286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1" name="Freeform 287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2" name="Freeform 288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3" name="Freeform 289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4" name="Freeform 290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5" name="Freeform 291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6" name="Freeform 292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7" name="Freeform 293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8" name="Freeform 294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9" name="Freeform 295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0" name="Freeform 296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1" name="Freeform 297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2" name="Freeform 298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107504" y="1916832"/>
            <a:ext cx="4320479" cy="223224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179512" y="4733925"/>
            <a:ext cx="8784976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69988" name="Picture 324" descr="MAE176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1630363"/>
            <a:ext cx="45704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637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304800"/>
            <a:ext cx="20351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304800"/>
            <a:ext cx="59578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614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04800"/>
            <a:ext cx="8145462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1143000"/>
            <a:ext cx="7940675" cy="54102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33289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1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247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116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90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472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26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030858"/>
            <a:ext cx="4176000" cy="4566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472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472" y="2030858"/>
            <a:ext cx="4176000" cy="456649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7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6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610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9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5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368774" name="Rectangle 6278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68780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143000"/>
            <a:ext cx="8496944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2" r:id="rId12"/>
    <p:sldLayoutId id="2147483683" r:id="rId13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185738" indent="-185738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901700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258888" indent="-185738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616075" indent="-184150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tabLst/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netacad.uniza.s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eter.Paluch@fri.uniza.sk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Úvod do počítačových sietí</a:t>
            </a:r>
            <a:br>
              <a:rPr lang="sk-SK" dirty="0" smtClean="0"/>
            </a:b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smtClean="0"/>
              <a:t>Referenčné sieťové modely</a:t>
            </a:r>
            <a:br>
              <a:rPr lang="sk-SK" dirty="0" smtClean="0"/>
            </a:b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smtClean="0"/>
              <a:t>Vybrané aplikačné protokoly</a:t>
            </a:r>
            <a:endParaRPr lang="sk-S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4733924"/>
            <a:ext cx="8784976" cy="1935435"/>
          </a:xfrm>
        </p:spPr>
        <p:txBody>
          <a:bodyPr anchor="ctr">
            <a:normAutofit/>
          </a:bodyPr>
          <a:lstStyle/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Ing. </a:t>
            </a:r>
            <a:r>
              <a:rPr lang="en-US" sz="1800" dirty="0">
                <a:solidFill>
                  <a:schemeClr val="tx1"/>
                </a:solidFill>
              </a:rPr>
              <a:t>Peter Pal</a:t>
            </a:r>
            <a:r>
              <a:rPr lang="sk-SK" sz="1800" dirty="0">
                <a:solidFill>
                  <a:schemeClr val="tx1"/>
                </a:solidFill>
              </a:rPr>
              <a:t>úch, PhD., </a:t>
            </a:r>
            <a:r>
              <a:rPr lang="en-US" sz="1800" dirty="0">
                <a:solidFill>
                  <a:schemeClr val="tx1"/>
                </a:solidFill>
              </a:rPr>
              <a:t>CCIE #23527</a:t>
            </a:r>
            <a:r>
              <a:rPr lang="sk-SK" sz="1800" dirty="0">
                <a:solidFill>
                  <a:schemeClr val="tx1"/>
                </a:solidFill>
              </a:rPr>
              <a:t>, CCIP, </a:t>
            </a:r>
            <a:r>
              <a:rPr lang="sk-SK" sz="1800" dirty="0" smtClean="0">
                <a:solidFill>
                  <a:schemeClr val="tx1"/>
                </a:solidFill>
              </a:rPr>
              <a:t>CCAI</a:t>
            </a:r>
            <a:r>
              <a:rPr lang="sk-SK" sz="1800" dirty="0">
                <a:solidFill>
                  <a:schemeClr val="tx1"/>
                </a:solidFill>
              </a:rPr>
              <a:t/>
            </a:r>
            <a:br>
              <a:rPr lang="sk-SK" sz="1800" dirty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Cisco </a:t>
            </a:r>
            <a:r>
              <a:rPr lang="en-US" sz="1800" dirty="0">
                <a:solidFill>
                  <a:schemeClr val="tx1"/>
                </a:solidFill>
              </a:rPr>
              <a:t>Designated VIP </a:t>
            </a:r>
            <a:r>
              <a:rPr lang="en-US" sz="1800" dirty="0" smtClean="0">
                <a:solidFill>
                  <a:schemeClr val="tx1"/>
                </a:solidFill>
              </a:rPr>
              <a:t>2011</a:t>
            </a:r>
            <a:r>
              <a:rPr lang="sk-SK" sz="1800" dirty="0" smtClean="0">
                <a:solidFill>
                  <a:schemeClr val="tx1"/>
                </a:solidFill>
              </a:rPr>
              <a:t>-2013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LAN &amp; WAN</a:t>
            </a:r>
            <a:endParaRPr lang="sk-SK" sz="1800" dirty="0">
              <a:solidFill>
                <a:schemeClr val="tx1"/>
              </a:solidFill>
            </a:endParaRP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Katedra informačných sietí</a:t>
            </a: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Fakulta riadenia a informatiky, ŽU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9675" y="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75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Certifikáty o ukončení NetAcad semestra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mtClean="0"/>
              <a:t>Nezávisle od priemyselných certifikácií je možné na našej akadémii požiadať o vystavenie certifikátu</a:t>
            </a:r>
            <a:br>
              <a:rPr lang="sk-SK" smtClean="0"/>
            </a:br>
            <a:r>
              <a:rPr lang="sk-SK" smtClean="0"/>
              <a:t>o absolvovaní vybraného semestra sieťovej akadémie</a:t>
            </a:r>
          </a:p>
          <a:p>
            <a:pPr lvl="1"/>
            <a:r>
              <a:rPr lang="sk-SK" smtClean="0"/>
              <a:t>Certifikát o ukončení semestra uznávajú mnohí zamestnávatelia ako potvrdenie o úspešnom ukončení kurzu</a:t>
            </a:r>
          </a:p>
          <a:p>
            <a:pPr lvl="1"/>
            <a:r>
              <a:rPr lang="sk-SK" smtClean="0"/>
              <a:t>Cena cca 15 </a:t>
            </a:r>
            <a:r>
              <a:rPr lang="sk-SK" smtClean="0">
                <a:cs typeface="Arial" charset="0"/>
              </a:rPr>
              <a:t>€ </a:t>
            </a:r>
            <a:r>
              <a:rPr lang="sk-SK" smtClean="0"/>
              <a:t>za jeden certifikát (spolu 4 certifikáty za CCNA)</a:t>
            </a:r>
          </a:p>
          <a:p>
            <a:pPr lvl="1"/>
            <a:r>
              <a:rPr lang="sk-SK" smtClean="0"/>
              <a:t>Finančné prostriedky získané za certifikáty sú investované do výbavy a rozvoja Cisco laboratórií na KIS FRI ŽU</a:t>
            </a:r>
          </a:p>
          <a:p>
            <a:pPr lvl="1"/>
            <a:r>
              <a:rPr lang="sk-SK" smtClean="0"/>
              <a:t>Kvalita prístrojového vybavenia, jeho aktuálnosť a funkčnosť je jedným zo základných predpokladov, aby si naša akadémia naďalej udržala svoju kvalitu</a:t>
            </a:r>
          </a:p>
          <a:p>
            <a:pPr lvl="2"/>
            <a:r>
              <a:rPr lang="sk-SK" b="1" smtClean="0">
                <a:solidFill>
                  <a:schemeClr val="accent2"/>
                </a:solidFill>
              </a:rPr>
              <a:t>Tu je priestor pre vás!</a:t>
            </a:r>
          </a:p>
        </p:txBody>
      </p:sp>
    </p:spTree>
    <p:extLst>
      <p:ext uri="{BB962C8B-B14F-4D97-AF65-F5344CB8AC3E}">
        <p14:creationId xmlns:p14="http://schemas.microsoft.com/office/powerpoint/2010/main" val="7114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Plán semestra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smtClean="0"/>
              <a:t>Týždeň </a:t>
            </a:r>
            <a:r>
              <a:rPr lang="sk-SK" dirty="0" smtClean="0"/>
              <a:t>1: </a:t>
            </a:r>
            <a:r>
              <a:rPr lang="sk-SK" dirty="0" smtClean="0"/>
              <a:t>Úvodné stretnutie, orientácia v Academy Connection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2: </a:t>
            </a:r>
            <a:r>
              <a:rPr lang="sk-SK" dirty="0" smtClean="0"/>
              <a:t>NF, moduly 1+2+3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3: </a:t>
            </a:r>
            <a:r>
              <a:rPr lang="sk-SK" dirty="0" smtClean="0"/>
              <a:t>NF, moduly 4+5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4: </a:t>
            </a:r>
            <a:r>
              <a:rPr lang="sk-SK" dirty="0" smtClean="0"/>
              <a:t>NF, moduly 6+7</a:t>
            </a:r>
            <a:endParaRPr lang="en-US" dirty="0" smtClean="0"/>
          </a:p>
          <a:p>
            <a:r>
              <a:rPr lang="sk-SK" dirty="0" smtClean="0"/>
              <a:t>Týždeň </a:t>
            </a:r>
            <a:r>
              <a:rPr lang="sk-SK" dirty="0" smtClean="0"/>
              <a:t>5: </a:t>
            </a:r>
            <a:r>
              <a:rPr lang="sk-SK" dirty="0" smtClean="0"/>
              <a:t>NF, moduly 8+9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6: </a:t>
            </a:r>
            <a:r>
              <a:rPr lang="sk-SK" dirty="0" smtClean="0"/>
              <a:t>NF, moduly 10+11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Týždeň </a:t>
            </a:r>
            <a:r>
              <a:rPr lang="sk-SK" b="1" dirty="0" smtClean="0">
                <a:solidFill>
                  <a:schemeClr val="accent2"/>
                </a:solidFill>
              </a:rPr>
              <a:t>7: </a:t>
            </a:r>
            <a:r>
              <a:rPr lang="sk-SK" b="1" dirty="0" smtClean="0">
                <a:solidFill>
                  <a:schemeClr val="accent2"/>
                </a:solidFill>
              </a:rPr>
              <a:t>NF, Final Exam</a:t>
            </a:r>
            <a:r>
              <a:rPr lang="en-US" b="1" dirty="0" smtClean="0">
                <a:solidFill>
                  <a:schemeClr val="accent2"/>
                </a:solidFill>
              </a:rPr>
              <a:t>; </a:t>
            </a:r>
            <a:r>
              <a:rPr lang="sk-SK" b="1" dirty="0" smtClean="0">
                <a:solidFill>
                  <a:schemeClr val="accent2"/>
                </a:solidFill>
              </a:rPr>
              <a:t>RPC, modul 1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8: </a:t>
            </a:r>
            <a:r>
              <a:rPr lang="sk-SK" dirty="0" smtClean="0"/>
              <a:t>RPC, moduly 2+3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9: </a:t>
            </a:r>
            <a:r>
              <a:rPr lang="sk-SK" dirty="0" smtClean="0"/>
              <a:t>RPC, moduly 4+5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10: </a:t>
            </a:r>
            <a:r>
              <a:rPr lang="sk-SK" dirty="0" smtClean="0"/>
              <a:t>RPC, moduly 6+7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11: </a:t>
            </a:r>
            <a:r>
              <a:rPr lang="sk-SK" dirty="0" smtClean="0"/>
              <a:t>RPC, moduly 8+9</a:t>
            </a:r>
          </a:p>
          <a:p>
            <a:r>
              <a:rPr lang="sk-SK" dirty="0" smtClean="0"/>
              <a:t>Týždeň </a:t>
            </a:r>
            <a:r>
              <a:rPr lang="sk-SK" dirty="0" smtClean="0"/>
              <a:t>12: </a:t>
            </a:r>
            <a:r>
              <a:rPr lang="sk-SK" dirty="0" smtClean="0"/>
              <a:t>RPC, moduly 10+11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Týždeň </a:t>
            </a:r>
            <a:r>
              <a:rPr lang="sk-SK" b="1" dirty="0" smtClean="0">
                <a:solidFill>
                  <a:schemeClr val="accent2"/>
                </a:solidFill>
              </a:rPr>
              <a:t>13: </a:t>
            </a:r>
            <a:r>
              <a:rPr lang="sk-SK" b="1" dirty="0" smtClean="0">
                <a:solidFill>
                  <a:schemeClr val="accent2"/>
                </a:solidFill>
              </a:rPr>
              <a:t>RPC, Final Exam</a:t>
            </a:r>
          </a:p>
        </p:txBody>
      </p:sp>
    </p:spTree>
    <p:extLst>
      <p:ext uri="{BB962C8B-B14F-4D97-AF65-F5344CB8AC3E}">
        <p14:creationId xmlns:p14="http://schemas.microsoft.com/office/powerpoint/2010/main" val="41119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Podmienky pre absolvovanie predmetu</a:t>
            </a:r>
          </a:p>
        </p:txBody>
      </p:sp>
      <p:sp>
        <p:nvSpPr>
          <p:cNvPr id="169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Priebežné testy </a:t>
            </a:r>
            <a:r>
              <a:rPr lang="sk-SK" dirty="0" smtClean="0"/>
              <a:t>sú dobrovoľné</a:t>
            </a:r>
            <a:endParaRPr lang="sk-SK" dirty="0" smtClean="0"/>
          </a:p>
          <a:p>
            <a:pPr lvl="1"/>
            <a:r>
              <a:rPr lang="sk-SK" dirty="0" smtClean="0"/>
              <a:t>Vypracovávanie spravidla z domu alebo z internátu</a:t>
            </a:r>
          </a:p>
          <a:p>
            <a:r>
              <a:rPr lang="sk-SK" dirty="0" smtClean="0"/>
              <a:t>Final Exam (zhrňujúci teoretický test) na 80% a viac</a:t>
            </a:r>
          </a:p>
          <a:p>
            <a:pPr lvl="1"/>
            <a:r>
              <a:rPr lang="sk-SK" dirty="0" smtClean="0"/>
              <a:t>Zásadne v škole</a:t>
            </a:r>
          </a:p>
          <a:p>
            <a:r>
              <a:rPr lang="sk-SK" dirty="0" smtClean="0"/>
              <a:t>Skills Exam (praktické zadanie)</a:t>
            </a:r>
          </a:p>
          <a:p>
            <a:pPr lvl="1"/>
            <a:r>
              <a:rPr lang="sk-SK" dirty="0" smtClean="0"/>
              <a:t>Zásadne v škole</a:t>
            </a:r>
          </a:p>
          <a:p>
            <a:r>
              <a:rPr lang="sk-SK" dirty="0" smtClean="0"/>
              <a:t>Počet neúčastí + počet opakovaní testov ≤ 3</a:t>
            </a:r>
          </a:p>
          <a:p>
            <a:pPr lvl="1"/>
            <a:r>
              <a:rPr lang="sk-SK" dirty="0" smtClean="0"/>
              <a:t>Účasť je nevyhnutná</a:t>
            </a:r>
          </a:p>
          <a:p>
            <a:r>
              <a:rPr lang="sk-SK" dirty="0" smtClean="0"/>
              <a:t>Priebežné otestovanie ľudí počas cvičení</a:t>
            </a:r>
          </a:p>
          <a:p>
            <a:pPr lvl="1"/>
            <a:r>
              <a:rPr lang="sk-SK" dirty="0" smtClean="0"/>
              <a:t>Neúspech v otestovaní = neúčasť</a:t>
            </a:r>
          </a:p>
          <a:p>
            <a:r>
              <a:rPr lang="sk-SK" dirty="0" smtClean="0"/>
              <a:t>Informácie o známkach za získané body: </a:t>
            </a:r>
            <a:r>
              <a:rPr lang="sk-SK" dirty="0" smtClean="0">
                <a:hlinkClick r:id="rId2"/>
              </a:rPr>
              <a:t>http://netacad.uniza.sk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18416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Komunikačné siete – bežný fenomén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Pre dnešného človeka je komunikácia prostredníctvom komunikačných sietí úplne bežná</a:t>
            </a:r>
          </a:p>
          <a:p>
            <a:pPr lvl="1"/>
            <a:r>
              <a:rPr lang="sk-SK" dirty="0" smtClean="0"/>
              <a:t>Facebook, Gtalk, ICQ, Skype, Web, Blog, Podcast, E-mail, ...</a:t>
            </a:r>
          </a:p>
          <a:p>
            <a:pPr lvl="1"/>
            <a:r>
              <a:rPr lang="sk-SK" dirty="0" smtClean="0"/>
              <a:t>Počítač nepripojený k sieti je takmer nepoužiteľný </a:t>
            </a:r>
            <a:r>
              <a:rPr lang="sk-SK" dirty="0" smtClean="0">
                <a:sym typeface="Wingdings" pitchFamily="2" charset="2"/>
              </a:rPr>
              <a:t></a:t>
            </a:r>
            <a:endParaRPr lang="sk-SK" dirty="0" smtClean="0"/>
          </a:p>
          <a:p>
            <a:r>
              <a:rPr lang="sk-SK" dirty="0" smtClean="0"/>
              <a:t>Komunikačné siete majú nezastupiteľné miesto prakticky vo všetkých oblastiach života</a:t>
            </a:r>
          </a:p>
          <a:p>
            <a:pPr lvl="1"/>
            <a:r>
              <a:rPr lang="sk-SK" dirty="0" smtClean="0"/>
              <a:t>Komunikácia ľudí</a:t>
            </a:r>
          </a:p>
          <a:p>
            <a:pPr lvl="1"/>
            <a:r>
              <a:rPr lang="sk-SK" dirty="0" smtClean="0"/>
              <a:t>Zdieľanie informačného obsahu a dát</a:t>
            </a:r>
          </a:p>
          <a:p>
            <a:pPr lvl="1"/>
            <a:r>
              <a:rPr lang="sk-SK" dirty="0" smtClean="0"/>
              <a:t>Distribuované spracovanie dát</a:t>
            </a:r>
          </a:p>
          <a:p>
            <a:pPr lvl="1"/>
            <a:r>
              <a:rPr lang="sk-SK" dirty="0" smtClean="0"/>
              <a:t>Riadenie technologických procesov</a:t>
            </a:r>
          </a:p>
          <a:p>
            <a:pPr lvl="1"/>
            <a:r>
              <a:rPr lang="sk-SK" dirty="0" smtClean="0"/>
              <a:t>...</a:t>
            </a:r>
          </a:p>
          <a:p>
            <a:r>
              <a:rPr lang="sk-SK" dirty="0" smtClean="0"/>
              <a:t>Naším cieľom je do hĺbky porozumieť, ako komunikačné siete pracujú, a naučiť sa ich prakticky implementovať</a:t>
            </a:r>
          </a:p>
        </p:txBody>
      </p:sp>
    </p:spTree>
    <p:extLst>
      <p:ext uri="{BB962C8B-B14F-4D97-AF65-F5344CB8AC3E}">
        <p14:creationId xmlns:p14="http://schemas.microsoft.com/office/powerpoint/2010/main" val="26250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Komunikácia a jej charakteristiky</a:t>
            </a:r>
            <a:endParaRPr lang="en-US" dirty="0"/>
          </a:p>
        </p:txBody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4536504" cy="5410200"/>
          </a:xfrm>
        </p:spPr>
        <p:txBody>
          <a:bodyPr>
            <a:normAutofit/>
          </a:bodyPr>
          <a:lstStyle/>
          <a:p>
            <a:r>
              <a:rPr lang="sk-SK" dirty="0" smtClean="0"/>
              <a:t>Komunikácia je výmena informácií, dorozumievanie sa</a:t>
            </a:r>
          </a:p>
          <a:p>
            <a:r>
              <a:rPr lang="sk-SK" dirty="0" smtClean="0"/>
              <a:t>Pre úspešnú komunikáciu musia platiť isté pravidlá, tzv. protokoly</a:t>
            </a:r>
          </a:p>
          <a:p>
            <a:pPr lvl="1"/>
            <a:r>
              <a:rPr lang="sk-SK" dirty="0" smtClean="0"/>
              <a:t>Komu a ako budeme informáciu adresovať</a:t>
            </a:r>
          </a:p>
          <a:p>
            <a:pPr lvl="1"/>
            <a:r>
              <a:rPr lang="sk-SK" dirty="0" smtClean="0"/>
              <a:t>V akom tvare a akým spôsobom informáciu odovzdáme</a:t>
            </a:r>
          </a:p>
          <a:p>
            <a:pPr lvl="1"/>
            <a:r>
              <a:rPr lang="sk-SK" dirty="0" smtClean="0"/>
              <a:t>Ako a kedy si potvrdíme prijatie informácie</a:t>
            </a:r>
          </a:p>
          <a:p>
            <a:pPr lvl="1"/>
            <a:r>
              <a:rPr lang="sk-SK" dirty="0" smtClean="0"/>
              <a:t>Ako ošetríme prípadné problémy v komunikácii</a:t>
            </a:r>
          </a:p>
          <a:p>
            <a:pPr lvl="1"/>
            <a:r>
              <a:rPr lang="sk-SK" dirty="0" smtClean="0"/>
              <a:t>Ako prijatú informáciu spracujeme</a:t>
            </a:r>
            <a:endParaRPr lang="en-US" dirty="0"/>
          </a:p>
        </p:txBody>
      </p:sp>
      <p:pic>
        <p:nvPicPr>
          <p:cNvPr id="1250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7" y="1706563"/>
            <a:ext cx="448786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9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Prvky komunikácie</a:t>
            </a:r>
            <a:endParaRPr lang="en-US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V komunikácii vždy nájdeme tri typické prvky</a:t>
            </a:r>
          </a:p>
          <a:p>
            <a:pPr lvl="1"/>
            <a:r>
              <a:rPr lang="sk-SK" dirty="0" smtClean="0"/>
              <a:t>Zdroj správy</a:t>
            </a:r>
          </a:p>
          <a:p>
            <a:pPr lvl="1"/>
            <a:r>
              <a:rPr lang="sk-SK" dirty="0" smtClean="0"/>
              <a:t>Prenosový kanál resp. reťazec</a:t>
            </a:r>
          </a:p>
          <a:p>
            <a:pPr lvl="1"/>
            <a:r>
              <a:rPr lang="sk-SK" dirty="0" smtClean="0"/>
              <a:t>Príjemca správy</a:t>
            </a:r>
            <a:endParaRPr lang="en-US" dirty="0" smtClean="0"/>
          </a:p>
          <a:p>
            <a:r>
              <a:rPr lang="sk-SK" dirty="0" smtClean="0"/>
              <a:t>Úlohou komunikačnej siete je práve poskytnúť tento reťazec a stanoviť formát správy, aby mohla byť korektne doručená</a:t>
            </a:r>
            <a:endParaRPr lang="en-US" dirty="0" smtClean="0"/>
          </a:p>
        </p:txBody>
      </p:sp>
      <p:pic>
        <p:nvPicPr>
          <p:cNvPr id="10137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900" y="3699202"/>
            <a:ext cx="6372200" cy="315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0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Čo vplýva na úspešnosť komunikácie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Pravdepodobnosť správneho prenesenia informácie (správy) závisí od viacerých faktorov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Externé faktory </a:t>
            </a:r>
            <a:r>
              <a:rPr lang="sk-SK" dirty="0" smtClean="0"/>
              <a:t>– nezávisia od samotnej správy</a:t>
            </a:r>
          </a:p>
          <a:p>
            <a:pPr lvl="1"/>
            <a:r>
              <a:rPr lang="sk-SK" dirty="0" smtClean="0"/>
              <a:t>Kvalita komunikačnej cesty medzi odosielateľom a adresátom</a:t>
            </a:r>
          </a:p>
          <a:p>
            <a:pPr lvl="1"/>
            <a:r>
              <a:rPr lang="sk-SK" dirty="0" smtClean="0"/>
              <a:t>Nutnosť upravovať formát prenášanej správy počas doručovania</a:t>
            </a:r>
          </a:p>
          <a:p>
            <a:pPr lvl="1"/>
            <a:r>
              <a:rPr lang="sk-SK" dirty="0" smtClean="0"/>
              <a:t>Nutnosť prenášanú správu preadresovať alebo presmerovať</a:t>
            </a:r>
          </a:p>
          <a:p>
            <a:pPr lvl="1"/>
            <a:r>
              <a:rPr lang="sk-SK" dirty="0" smtClean="0"/>
              <a:t>Počet iných správ súčasne prenášaných komunikačou sieťou</a:t>
            </a:r>
          </a:p>
          <a:p>
            <a:pPr lvl="1"/>
            <a:r>
              <a:rPr lang="sk-SK" dirty="0" smtClean="0"/>
              <a:t>Čas vyhradený pre prenos správy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Interné faktory </a:t>
            </a:r>
            <a:r>
              <a:rPr lang="sk-SK" dirty="0" smtClean="0"/>
              <a:t>– závisia od samotnej správy</a:t>
            </a:r>
          </a:p>
          <a:p>
            <a:pPr lvl="1"/>
            <a:r>
              <a:rPr lang="sk-SK" dirty="0" smtClean="0"/>
              <a:t>Veľkosť správy</a:t>
            </a:r>
          </a:p>
          <a:p>
            <a:pPr lvl="1"/>
            <a:r>
              <a:rPr lang="sk-SK" dirty="0" smtClean="0"/>
              <a:t>Zložitosť správy</a:t>
            </a:r>
          </a:p>
          <a:p>
            <a:pPr lvl="1"/>
            <a:r>
              <a:rPr lang="sk-SK" dirty="0" smtClean="0"/>
              <a:t>Dôležitosť správy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786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Komponenty komunikačných sietí</a:t>
            </a:r>
            <a:endParaRPr lang="en-US" dirty="0"/>
          </a:p>
        </p:txBody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Hoci sú komunikačné siete mimoriadne rozmanité, predsa majú isté rysy spoločné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Zariadenia</a:t>
            </a:r>
            <a:r>
              <a:rPr lang="sk-SK" dirty="0" smtClean="0"/>
              <a:t>, ktoré komunikujú alebo komunikáciu sprostredkujú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Médiá</a:t>
            </a:r>
            <a:r>
              <a:rPr lang="sk-SK" dirty="0" smtClean="0"/>
              <a:t>, ktorými sú zariadenia prepojené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Správy</a:t>
            </a:r>
            <a:r>
              <a:rPr lang="sk-SK" dirty="0" smtClean="0"/>
              <a:t>, ktoré prenášame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Pravidlá</a:t>
            </a:r>
            <a:r>
              <a:rPr lang="sk-SK" dirty="0" smtClean="0"/>
              <a:t>, ktoré popisujú, ako sa prenos informácie má diať</a:t>
            </a:r>
            <a:endParaRPr lang="en-US" dirty="0" smtClean="0"/>
          </a:p>
        </p:txBody>
      </p:sp>
      <p:pic>
        <p:nvPicPr>
          <p:cNvPr id="12728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9"/>
          <a:stretch/>
        </p:blipFill>
        <p:spPr bwMode="auto">
          <a:xfrm>
            <a:off x="1791735" y="3463661"/>
            <a:ext cx="5560531" cy="339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Konvergencia sietí – nahrádzanie jednoúčelových sietí univerzálnou sieťou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8" y="1618568"/>
            <a:ext cx="8062745" cy="512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3" y="1329526"/>
            <a:ext cx="7085715" cy="5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sietí podľa rozsahu</a:t>
            </a:r>
            <a:endParaRPr lang="en-US" dirty="0"/>
          </a:p>
        </p:txBody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Lokálna sieť (Local Area Network, LAN)</a:t>
            </a:r>
          </a:p>
          <a:p>
            <a:pPr lvl="1"/>
            <a:r>
              <a:rPr lang="sk-SK" dirty="0" smtClean="0"/>
              <a:t>Sieť spravidla menšieho rozsahu, pomerne vysoké rýchlosti</a:t>
            </a:r>
          </a:p>
          <a:p>
            <a:pPr lvl="1"/>
            <a:r>
              <a:rPr lang="sk-SK" dirty="0" smtClean="0"/>
              <a:t>Vlastníkom a používateľom je obvykle jedna organizácia</a:t>
            </a:r>
          </a:p>
          <a:p>
            <a:pPr lvl="1"/>
            <a:r>
              <a:rPr lang="sk-SK" dirty="0" smtClean="0"/>
              <a:t>Typickými LAN sieťami sú domáce či vnútrofiremné siete</a:t>
            </a:r>
          </a:p>
          <a:p>
            <a:pPr lvl="1"/>
            <a:r>
              <a:rPr lang="sk-SK" dirty="0" smtClean="0"/>
              <a:t>Technológie: Ethernet, WiFi, Token Ring</a:t>
            </a:r>
            <a:endParaRPr lang="en-US" dirty="0"/>
          </a:p>
        </p:txBody>
      </p:sp>
      <p:pic>
        <p:nvPicPr>
          <p:cNvPr id="12687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406775"/>
            <a:ext cx="5175250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9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Počítačové siete a Cisco sieťová akadémia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9" y="1143000"/>
            <a:ext cx="6336704" cy="5410200"/>
          </a:xfrm>
        </p:spPr>
        <p:txBody>
          <a:bodyPr/>
          <a:lstStyle/>
          <a:p>
            <a:r>
              <a:rPr lang="sk-SK" dirty="0" smtClean="0"/>
              <a:t>Predmet Počítačové siete 1 a 2, ako aj niektoré ďalšie predmety sú vyučované prostredníctvom tzv. Cisco sieťovej akadémie</a:t>
            </a:r>
          </a:p>
          <a:p>
            <a:pPr lvl="1"/>
            <a:r>
              <a:rPr lang="sk-SK" dirty="0" smtClean="0"/>
              <a:t>Cisco: producent sieťových zariadení, softvéru, protokolov a služieb</a:t>
            </a:r>
          </a:p>
          <a:p>
            <a:pPr lvl="1"/>
            <a:r>
              <a:rPr lang="sk-SK" dirty="0" smtClean="0"/>
              <a:t>Cisco Networking Academy: spolupráca spoločnosti Cisco s vybranými školami</a:t>
            </a:r>
          </a:p>
          <a:p>
            <a:pPr lvl="2"/>
            <a:r>
              <a:rPr lang="sk-SK" dirty="0" smtClean="0"/>
              <a:t>Cisco pripravuje pravidlá, náplň kurzov, testy, študijné materiály</a:t>
            </a:r>
          </a:p>
          <a:p>
            <a:pPr lvl="2"/>
            <a:r>
              <a:rPr lang="sk-SK" dirty="0" smtClean="0"/>
              <a:t>Od školy sa žiada, aby si tento program integrovala do svojho portfólia predmetov</a:t>
            </a:r>
          </a:p>
        </p:txBody>
      </p:sp>
      <p:grpSp>
        <p:nvGrpSpPr>
          <p:cNvPr id="4100" name="Group 4"/>
          <p:cNvGrpSpPr>
            <a:grpSpLocks noChangeAspect="1"/>
          </p:cNvGrpSpPr>
          <p:nvPr/>
        </p:nvGrpSpPr>
        <p:grpSpPr bwMode="auto">
          <a:xfrm>
            <a:off x="6942138" y="4176713"/>
            <a:ext cx="1617662" cy="1528762"/>
            <a:chOff x="3571" y="2506"/>
            <a:chExt cx="1019" cy="963"/>
          </a:xfrm>
        </p:grpSpPr>
        <p:sp>
          <p:nvSpPr>
            <p:cNvPr id="4102" name="AutoShape 5"/>
            <p:cNvSpPr>
              <a:spLocks noChangeAspect="1" noChangeArrowheads="1"/>
            </p:cNvSpPr>
            <p:nvPr/>
          </p:nvSpPr>
          <p:spPr bwMode="auto">
            <a:xfrm>
              <a:off x="3571" y="2506"/>
              <a:ext cx="1019" cy="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3" name="Freeform 6"/>
            <p:cNvSpPr>
              <a:spLocks/>
            </p:cNvSpPr>
            <p:nvPr/>
          </p:nvSpPr>
          <p:spPr bwMode="auto">
            <a:xfrm>
              <a:off x="3571" y="2507"/>
              <a:ext cx="1019" cy="961"/>
            </a:xfrm>
            <a:custGeom>
              <a:avLst/>
              <a:gdLst>
                <a:gd name="T0" fmla="*/ 103 w 864"/>
                <a:gd name="T1" fmla="*/ 0 h 814"/>
                <a:gd name="T2" fmla="*/ 0 w 864"/>
                <a:gd name="T3" fmla="*/ 105 h 814"/>
                <a:gd name="T4" fmla="*/ 0 w 864"/>
                <a:gd name="T5" fmla="*/ 1029 h 814"/>
                <a:gd name="T6" fmla="*/ 103 w 864"/>
                <a:gd name="T7" fmla="*/ 1135 h 814"/>
                <a:gd name="T8" fmla="*/ 1099 w 864"/>
                <a:gd name="T9" fmla="*/ 1135 h 814"/>
                <a:gd name="T10" fmla="*/ 1202 w 864"/>
                <a:gd name="T11" fmla="*/ 1029 h 814"/>
                <a:gd name="T12" fmla="*/ 1202 w 864"/>
                <a:gd name="T13" fmla="*/ 105 h 814"/>
                <a:gd name="T14" fmla="*/ 1099 w 864"/>
                <a:gd name="T15" fmla="*/ 0 h 814"/>
                <a:gd name="T16" fmla="*/ 103 w 864"/>
                <a:gd name="T17" fmla="*/ 0 h 8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4"/>
                <a:gd name="T28" fmla="*/ 0 h 814"/>
                <a:gd name="T29" fmla="*/ 864 w 864"/>
                <a:gd name="T30" fmla="*/ 814 h 8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4" h="814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739"/>
                    <a:pt x="0" y="739"/>
                    <a:pt x="0" y="739"/>
                  </a:cubicBezTo>
                  <a:cubicBezTo>
                    <a:pt x="0" y="781"/>
                    <a:pt x="33" y="814"/>
                    <a:pt x="74" y="814"/>
                  </a:cubicBezTo>
                  <a:cubicBezTo>
                    <a:pt x="790" y="814"/>
                    <a:pt x="790" y="814"/>
                    <a:pt x="790" y="814"/>
                  </a:cubicBezTo>
                  <a:cubicBezTo>
                    <a:pt x="831" y="814"/>
                    <a:pt x="864" y="781"/>
                    <a:pt x="864" y="739"/>
                  </a:cubicBezTo>
                  <a:cubicBezTo>
                    <a:pt x="864" y="75"/>
                    <a:pt x="864" y="75"/>
                    <a:pt x="864" y="75"/>
                  </a:cubicBezTo>
                  <a:cubicBezTo>
                    <a:pt x="864" y="33"/>
                    <a:pt x="831" y="0"/>
                    <a:pt x="790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4" name="Freeform 7"/>
            <p:cNvSpPr>
              <a:spLocks/>
            </p:cNvSpPr>
            <p:nvPr/>
          </p:nvSpPr>
          <p:spPr bwMode="auto">
            <a:xfrm>
              <a:off x="3596" y="2532"/>
              <a:ext cx="969" cy="556"/>
            </a:xfrm>
            <a:custGeom>
              <a:avLst/>
              <a:gdLst>
                <a:gd name="T0" fmla="*/ 0 w 822"/>
                <a:gd name="T1" fmla="*/ 656 h 471"/>
                <a:gd name="T2" fmla="*/ 0 w 822"/>
                <a:gd name="T3" fmla="*/ 76 h 471"/>
                <a:gd name="T4" fmla="*/ 73 w 822"/>
                <a:gd name="T5" fmla="*/ 0 h 471"/>
                <a:gd name="T6" fmla="*/ 1069 w 822"/>
                <a:gd name="T7" fmla="*/ 0 h 471"/>
                <a:gd name="T8" fmla="*/ 1142 w 822"/>
                <a:gd name="T9" fmla="*/ 76 h 471"/>
                <a:gd name="T10" fmla="*/ 1142 w 822"/>
                <a:gd name="T11" fmla="*/ 656 h 471"/>
                <a:gd name="T12" fmla="*/ 0 w 822"/>
                <a:gd name="T13" fmla="*/ 656 h 4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2"/>
                <a:gd name="T22" fmla="*/ 0 h 471"/>
                <a:gd name="T23" fmla="*/ 822 w 822"/>
                <a:gd name="T24" fmla="*/ 471 h 4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2" h="471">
                  <a:moveTo>
                    <a:pt x="0" y="471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25"/>
                    <a:pt x="24" y="0"/>
                    <a:pt x="53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98" y="0"/>
                    <a:pt x="822" y="25"/>
                    <a:pt x="822" y="54"/>
                  </a:cubicBezTo>
                  <a:cubicBezTo>
                    <a:pt x="822" y="471"/>
                    <a:pt x="822" y="471"/>
                    <a:pt x="822" y="471"/>
                  </a:cubicBezTo>
                  <a:lnTo>
                    <a:pt x="0" y="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5" name="Freeform 8"/>
            <p:cNvSpPr>
              <a:spLocks noEditPoints="1"/>
            </p:cNvSpPr>
            <p:nvPr/>
          </p:nvSpPr>
          <p:spPr bwMode="auto">
            <a:xfrm>
              <a:off x="3721" y="2616"/>
              <a:ext cx="719" cy="197"/>
            </a:xfrm>
            <a:custGeom>
              <a:avLst/>
              <a:gdLst>
                <a:gd name="T0" fmla="*/ 38 w 610"/>
                <a:gd name="T1" fmla="*/ 178 h 167"/>
                <a:gd name="T2" fmla="*/ 18 w 610"/>
                <a:gd name="T3" fmla="*/ 196 h 167"/>
                <a:gd name="T4" fmla="*/ 0 w 610"/>
                <a:gd name="T5" fmla="*/ 178 h 167"/>
                <a:gd name="T6" fmla="*/ 0 w 610"/>
                <a:gd name="T7" fmla="*/ 139 h 167"/>
                <a:gd name="T8" fmla="*/ 18 w 610"/>
                <a:gd name="T9" fmla="*/ 122 h 167"/>
                <a:gd name="T10" fmla="*/ 38 w 610"/>
                <a:gd name="T11" fmla="*/ 139 h 167"/>
                <a:gd name="T12" fmla="*/ 38 w 610"/>
                <a:gd name="T13" fmla="*/ 178 h 167"/>
                <a:gd name="T14" fmla="*/ 139 w 610"/>
                <a:gd name="T15" fmla="*/ 87 h 167"/>
                <a:gd name="T16" fmla="*/ 119 w 610"/>
                <a:gd name="T17" fmla="*/ 70 h 167"/>
                <a:gd name="T18" fmla="*/ 101 w 610"/>
                <a:gd name="T19" fmla="*/ 87 h 167"/>
                <a:gd name="T20" fmla="*/ 101 w 610"/>
                <a:gd name="T21" fmla="*/ 178 h 167"/>
                <a:gd name="T22" fmla="*/ 119 w 610"/>
                <a:gd name="T23" fmla="*/ 196 h 167"/>
                <a:gd name="T24" fmla="*/ 139 w 610"/>
                <a:gd name="T25" fmla="*/ 178 h 167"/>
                <a:gd name="T26" fmla="*/ 139 w 610"/>
                <a:gd name="T27" fmla="*/ 87 h 167"/>
                <a:gd name="T28" fmla="*/ 239 w 610"/>
                <a:gd name="T29" fmla="*/ 18 h 167"/>
                <a:gd name="T30" fmla="*/ 220 w 610"/>
                <a:gd name="T31" fmla="*/ 0 h 167"/>
                <a:gd name="T32" fmla="*/ 203 w 610"/>
                <a:gd name="T33" fmla="*/ 18 h 167"/>
                <a:gd name="T34" fmla="*/ 203 w 610"/>
                <a:gd name="T35" fmla="*/ 215 h 167"/>
                <a:gd name="T36" fmla="*/ 220 w 610"/>
                <a:gd name="T37" fmla="*/ 232 h 167"/>
                <a:gd name="T38" fmla="*/ 239 w 610"/>
                <a:gd name="T39" fmla="*/ 215 h 167"/>
                <a:gd name="T40" fmla="*/ 239 w 610"/>
                <a:gd name="T41" fmla="*/ 18 h 167"/>
                <a:gd name="T42" fmla="*/ 341 w 610"/>
                <a:gd name="T43" fmla="*/ 87 h 167"/>
                <a:gd name="T44" fmla="*/ 322 w 610"/>
                <a:gd name="T45" fmla="*/ 70 h 167"/>
                <a:gd name="T46" fmla="*/ 304 w 610"/>
                <a:gd name="T47" fmla="*/ 87 h 167"/>
                <a:gd name="T48" fmla="*/ 304 w 610"/>
                <a:gd name="T49" fmla="*/ 178 h 167"/>
                <a:gd name="T50" fmla="*/ 322 w 610"/>
                <a:gd name="T51" fmla="*/ 196 h 167"/>
                <a:gd name="T52" fmla="*/ 341 w 610"/>
                <a:gd name="T53" fmla="*/ 178 h 167"/>
                <a:gd name="T54" fmla="*/ 341 w 610"/>
                <a:gd name="T55" fmla="*/ 87 h 167"/>
                <a:gd name="T56" fmla="*/ 442 w 610"/>
                <a:gd name="T57" fmla="*/ 139 h 167"/>
                <a:gd name="T58" fmla="*/ 424 w 610"/>
                <a:gd name="T59" fmla="*/ 122 h 167"/>
                <a:gd name="T60" fmla="*/ 405 w 610"/>
                <a:gd name="T61" fmla="*/ 139 h 167"/>
                <a:gd name="T62" fmla="*/ 405 w 610"/>
                <a:gd name="T63" fmla="*/ 178 h 167"/>
                <a:gd name="T64" fmla="*/ 424 w 610"/>
                <a:gd name="T65" fmla="*/ 196 h 167"/>
                <a:gd name="T66" fmla="*/ 442 w 610"/>
                <a:gd name="T67" fmla="*/ 178 h 167"/>
                <a:gd name="T68" fmla="*/ 442 w 610"/>
                <a:gd name="T69" fmla="*/ 139 h 167"/>
                <a:gd name="T70" fmla="*/ 543 w 610"/>
                <a:gd name="T71" fmla="*/ 87 h 167"/>
                <a:gd name="T72" fmla="*/ 526 w 610"/>
                <a:gd name="T73" fmla="*/ 70 h 167"/>
                <a:gd name="T74" fmla="*/ 507 w 610"/>
                <a:gd name="T75" fmla="*/ 87 h 167"/>
                <a:gd name="T76" fmla="*/ 507 w 610"/>
                <a:gd name="T77" fmla="*/ 178 h 167"/>
                <a:gd name="T78" fmla="*/ 526 w 610"/>
                <a:gd name="T79" fmla="*/ 196 h 167"/>
                <a:gd name="T80" fmla="*/ 543 w 610"/>
                <a:gd name="T81" fmla="*/ 178 h 167"/>
                <a:gd name="T82" fmla="*/ 543 w 610"/>
                <a:gd name="T83" fmla="*/ 87 h 167"/>
                <a:gd name="T84" fmla="*/ 645 w 610"/>
                <a:gd name="T85" fmla="*/ 18 h 167"/>
                <a:gd name="T86" fmla="*/ 627 w 610"/>
                <a:gd name="T87" fmla="*/ 0 h 167"/>
                <a:gd name="T88" fmla="*/ 608 w 610"/>
                <a:gd name="T89" fmla="*/ 18 h 167"/>
                <a:gd name="T90" fmla="*/ 608 w 610"/>
                <a:gd name="T91" fmla="*/ 215 h 167"/>
                <a:gd name="T92" fmla="*/ 627 w 610"/>
                <a:gd name="T93" fmla="*/ 232 h 167"/>
                <a:gd name="T94" fmla="*/ 645 w 610"/>
                <a:gd name="T95" fmla="*/ 215 h 167"/>
                <a:gd name="T96" fmla="*/ 645 w 610"/>
                <a:gd name="T97" fmla="*/ 18 h 167"/>
                <a:gd name="T98" fmla="*/ 746 w 610"/>
                <a:gd name="T99" fmla="*/ 87 h 167"/>
                <a:gd name="T100" fmla="*/ 728 w 610"/>
                <a:gd name="T101" fmla="*/ 70 h 167"/>
                <a:gd name="T102" fmla="*/ 708 w 610"/>
                <a:gd name="T103" fmla="*/ 87 h 167"/>
                <a:gd name="T104" fmla="*/ 708 w 610"/>
                <a:gd name="T105" fmla="*/ 178 h 167"/>
                <a:gd name="T106" fmla="*/ 728 w 610"/>
                <a:gd name="T107" fmla="*/ 196 h 167"/>
                <a:gd name="T108" fmla="*/ 746 w 610"/>
                <a:gd name="T109" fmla="*/ 178 h 167"/>
                <a:gd name="T110" fmla="*/ 746 w 610"/>
                <a:gd name="T111" fmla="*/ 87 h 167"/>
                <a:gd name="T112" fmla="*/ 847 w 610"/>
                <a:gd name="T113" fmla="*/ 139 h 167"/>
                <a:gd name="T114" fmla="*/ 830 w 610"/>
                <a:gd name="T115" fmla="*/ 122 h 167"/>
                <a:gd name="T116" fmla="*/ 810 w 610"/>
                <a:gd name="T117" fmla="*/ 139 h 167"/>
                <a:gd name="T118" fmla="*/ 810 w 610"/>
                <a:gd name="T119" fmla="*/ 178 h 167"/>
                <a:gd name="T120" fmla="*/ 830 w 610"/>
                <a:gd name="T121" fmla="*/ 196 h 167"/>
                <a:gd name="T122" fmla="*/ 847 w 610"/>
                <a:gd name="T123" fmla="*/ 178 h 167"/>
                <a:gd name="T124" fmla="*/ 847 w 610"/>
                <a:gd name="T125" fmla="*/ 139 h 16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10"/>
                <a:gd name="T190" fmla="*/ 0 h 167"/>
                <a:gd name="T191" fmla="*/ 610 w 610"/>
                <a:gd name="T192" fmla="*/ 167 h 16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10" h="167">
                  <a:moveTo>
                    <a:pt x="27" y="128"/>
                  </a:moveTo>
                  <a:cubicBezTo>
                    <a:pt x="27" y="135"/>
                    <a:pt x="21" y="141"/>
                    <a:pt x="13" y="141"/>
                  </a:cubicBezTo>
                  <a:cubicBezTo>
                    <a:pt x="6" y="141"/>
                    <a:pt x="0" y="135"/>
                    <a:pt x="0" y="12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93"/>
                    <a:pt x="6" y="87"/>
                    <a:pt x="13" y="87"/>
                  </a:cubicBezTo>
                  <a:cubicBezTo>
                    <a:pt x="21" y="87"/>
                    <a:pt x="27" y="93"/>
                    <a:pt x="27" y="100"/>
                  </a:cubicBezTo>
                  <a:lnTo>
                    <a:pt x="27" y="128"/>
                  </a:lnTo>
                  <a:close/>
                  <a:moveTo>
                    <a:pt x="100" y="63"/>
                  </a:moveTo>
                  <a:cubicBezTo>
                    <a:pt x="100" y="56"/>
                    <a:pt x="94" y="50"/>
                    <a:pt x="86" y="50"/>
                  </a:cubicBezTo>
                  <a:cubicBezTo>
                    <a:pt x="79" y="50"/>
                    <a:pt x="73" y="56"/>
                    <a:pt x="73" y="63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35"/>
                    <a:pt x="79" y="141"/>
                    <a:pt x="86" y="141"/>
                  </a:cubicBezTo>
                  <a:cubicBezTo>
                    <a:pt x="94" y="141"/>
                    <a:pt x="100" y="135"/>
                    <a:pt x="100" y="128"/>
                  </a:cubicBezTo>
                  <a:lnTo>
                    <a:pt x="100" y="63"/>
                  </a:lnTo>
                  <a:close/>
                  <a:moveTo>
                    <a:pt x="172" y="13"/>
                  </a:moveTo>
                  <a:cubicBezTo>
                    <a:pt x="172" y="6"/>
                    <a:pt x="167" y="0"/>
                    <a:pt x="159" y="0"/>
                  </a:cubicBezTo>
                  <a:cubicBezTo>
                    <a:pt x="152" y="0"/>
                    <a:pt x="146" y="6"/>
                    <a:pt x="146" y="13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161"/>
                    <a:pt x="152" y="167"/>
                    <a:pt x="159" y="167"/>
                  </a:cubicBezTo>
                  <a:cubicBezTo>
                    <a:pt x="167" y="167"/>
                    <a:pt x="172" y="161"/>
                    <a:pt x="172" y="154"/>
                  </a:cubicBezTo>
                  <a:lnTo>
                    <a:pt x="172" y="13"/>
                  </a:lnTo>
                  <a:close/>
                  <a:moveTo>
                    <a:pt x="245" y="63"/>
                  </a:moveTo>
                  <a:cubicBezTo>
                    <a:pt x="245" y="56"/>
                    <a:pt x="239" y="50"/>
                    <a:pt x="232" y="50"/>
                  </a:cubicBezTo>
                  <a:cubicBezTo>
                    <a:pt x="225" y="50"/>
                    <a:pt x="219" y="56"/>
                    <a:pt x="219" y="63"/>
                  </a:cubicBezTo>
                  <a:cubicBezTo>
                    <a:pt x="219" y="128"/>
                    <a:pt x="219" y="128"/>
                    <a:pt x="219" y="128"/>
                  </a:cubicBezTo>
                  <a:cubicBezTo>
                    <a:pt x="219" y="135"/>
                    <a:pt x="225" y="141"/>
                    <a:pt x="232" y="141"/>
                  </a:cubicBezTo>
                  <a:cubicBezTo>
                    <a:pt x="239" y="141"/>
                    <a:pt x="245" y="135"/>
                    <a:pt x="245" y="128"/>
                  </a:cubicBezTo>
                  <a:lnTo>
                    <a:pt x="245" y="63"/>
                  </a:lnTo>
                  <a:close/>
                  <a:moveTo>
                    <a:pt x="318" y="100"/>
                  </a:moveTo>
                  <a:cubicBezTo>
                    <a:pt x="318" y="93"/>
                    <a:pt x="312" y="87"/>
                    <a:pt x="305" y="87"/>
                  </a:cubicBezTo>
                  <a:cubicBezTo>
                    <a:pt x="298" y="87"/>
                    <a:pt x="292" y="93"/>
                    <a:pt x="292" y="100"/>
                  </a:cubicBezTo>
                  <a:cubicBezTo>
                    <a:pt x="292" y="128"/>
                    <a:pt x="292" y="128"/>
                    <a:pt x="292" y="128"/>
                  </a:cubicBezTo>
                  <a:cubicBezTo>
                    <a:pt x="292" y="135"/>
                    <a:pt x="298" y="141"/>
                    <a:pt x="305" y="141"/>
                  </a:cubicBezTo>
                  <a:cubicBezTo>
                    <a:pt x="312" y="141"/>
                    <a:pt x="318" y="135"/>
                    <a:pt x="318" y="128"/>
                  </a:cubicBezTo>
                  <a:lnTo>
                    <a:pt x="318" y="100"/>
                  </a:lnTo>
                  <a:close/>
                  <a:moveTo>
                    <a:pt x="391" y="63"/>
                  </a:moveTo>
                  <a:cubicBezTo>
                    <a:pt x="391" y="56"/>
                    <a:pt x="385" y="50"/>
                    <a:pt x="378" y="50"/>
                  </a:cubicBezTo>
                  <a:cubicBezTo>
                    <a:pt x="371" y="50"/>
                    <a:pt x="365" y="56"/>
                    <a:pt x="365" y="63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365" y="135"/>
                    <a:pt x="371" y="141"/>
                    <a:pt x="378" y="141"/>
                  </a:cubicBezTo>
                  <a:cubicBezTo>
                    <a:pt x="385" y="141"/>
                    <a:pt x="391" y="135"/>
                    <a:pt x="391" y="128"/>
                  </a:cubicBezTo>
                  <a:lnTo>
                    <a:pt x="391" y="63"/>
                  </a:lnTo>
                  <a:close/>
                  <a:moveTo>
                    <a:pt x="464" y="13"/>
                  </a:moveTo>
                  <a:cubicBezTo>
                    <a:pt x="464" y="6"/>
                    <a:pt x="458" y="0"/>
                    <a:pt x="451" y="0"/>
                  </a:cubicBezTo>
                  <a:cubicBezTo>
                    <a:pt x="444" y="0"/>
                    <a:pt x="438" y="6"/>
                    <a:pt x="438" y="13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61"/>
                    <a:pt x="444" y="167"/>
                    <a:pt x="451" y="167"/>
                  </a:cubicBezTo>
                  <a:cubicBezTo>
                    <a:pt x="458" y="167"/>
                    <a:pt x="464" y="161"/>
                    <a:pt x="464" y="154"/>
                  </a:cubicBezTo>
                  <a:lnTo>
                    <a:pt x="464" y="13"/>
                  </a:lnTo>
                  <a:close/>
                  <a:moveTo>
                    <a:pt x="537" y="63"/>
                  </a:moveTo>
                  <a:cubicBezTo>
                    <a:pt x="537" y="56"/>
                    <a:pt x="531" y="50"/>
                    <a:pt x="524" y="50"/>
                  </a:cubicBezTo>
                  <a:cubicBezTo>
                    <a:pt x="516" y="50"/>
                    <a:pt x="510" y="56"/>
                    <a:pt x="510" y="63"/>
                  </a:cubicBezTo>
                  <a:cubicBezTo>
                    <a:pt x="510" y="128"/>
                    <a:pt x="510" y="128"/>
                    <a:pt x="510" y="128"/>
                  </a:cubicBezTo>
                  <a:cubicBezTo>
                    <a:pt x="510" y="135"/>
                    <a:pt x="516" y="141"/>
                    <a:pt x="524" y="141"/>
                  </a:cubicBezTo>
                  <a:cubicBezTo>
                    <a:pt x="531" y="141"/>
                    <a:pt x="537" y="135"/>
                    <a:pt x="537" y="128"/>
                  </a:cubicBezTo>
                  <a:lnTo>
                    <a:pt x="537" y="63"/>
                  </a:lnTo>
                  <a:close/>
                  <a:moveTo>
                    <a:pt x="610" y="100"/>
                  </a:moveTo>
                  <a:cubicBezTo>
                    <a:pt x="610" y="93"/>
                    <a:pt x="604" y="87"/>
                    <a:pt x="597" y="87"/>
                  </a:cubicBezTo>
                  <a:cubicBezTo>
                    <a:pt x="589" y="87"/>
                    <a:pt x="583" y="93"/>
                    <a:pt x="583" y="10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35"/>
                    <a:pt x="589" y="141"/>
                    <a:pt x="597" y="141"/>
                  </a:cubicBezTo>
                  <a:cubicBezTo>
                    <a:pt x="604" y="141"/>
                    <a:pt x="610" y="135"/>
                    <a:pt x="610" y="128"/>
                  </a:cubicBezTo>
                  <a:lnTo>
                    <a:pt x="610" y="10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6" name="Freeform 9"/>
            <p:cNvSpPr>
              <a:spLocks noEditPoints="1"/>
            </p:cNvSpPr>
            <p:nvPr/>
          </p:nvSpPr>
          <p:spPr bwMode="auto">
            <a:xfrm>
              <a:off x="3786" y="2866"/>
              <a:ext cx="679" cy="130"/>
            </a:xfrm>
            <a:custGeom>
              <a:avLst/>
              <a:gdLst>
                <a:gd name="T0" fmla="*/ 200 w 576"/>
                <a:gd name="T1" fmla="*/ 151 h 110"/>
                <a:gd name="T2" fmla="*/ 164 w 576"/>
                <a:gd name="T3" fmla="*/ 151 h 110"/>
                <a:gd name="T4" fmla="*/ 164 w 576"/>
                <a:gd name="T5" fmla="*/ 2 h 110"/>
                <a:gd name="T6" fmla="*/ 200 w 576"/>
                <a:gd name="T7" fmla="*/ 2 h 110"/>
                <a:gd name="T8" fmla="*/ 200 w 576"/>
                <a:gd name="T9" fmla="*/ 151 h 110"/>
                <a:gd name="T10" fmla="*/ 500 w 576"/>
                <a:gd name="T11" fmla="*/ 6 h 110"/>
                <a:gd name="T12" fmla="*/ 467 w 576"/>
                <a:gd name="T13" fmla="*/ 0 h 110"/>
                <a:gd name="T14" fmla="*/ 388 w 576"/>
                <a:gd name="T15" fmla="*/ 77 h 110"/>
                <a:gd name="T16" fmla="*/ 467 w 576"/>
                <a:gd name="T17" fmla="*/ 154 h 110"/>
                <a:gd name="T18" fmla="*/ 500 w 576"/>
                <a:gd name="T19" fmla="*/ 148 h 110"/>
                <a:gd name="T20" fmla="*/ 500 w 576"/>
                <a:gd name="T21" fmla="*/ 108 h 110"/>
                <a:gd name="T22" fmla="*/ 468 w 576"/>
                <a:gd name="T23" fmla="*/ 116 h 110"/>
                <a:gd name="T24" fmla="*/ 428 w 576"/>
                <a:gd name="T25" fmla="*/ 77 h 110"/>
                <a:gd name="T26" fmla="*/ 468 w 576"/>
                <a:gd name="T27" fmla="*/ 37 h 110"/>
                <a:gd name="T28" fmla="*/ 500 w 576"/>
                <a:gd name="T29" fmla="*/ 45 h 110"/>
                <a:gd name="T30" fmla="*/ 500 w 576"/>
                <a:gd name="T31" fmla="*/ 6 h 110"/>
                <a:gd name="T32" fmla="*/ 112 w 576"/>
                <a:gd name="T33" fmla="*/ 6 h 110"/>
                <a:gd name="T34" fmla="*/ 78 w 576"/>
                <a:gd name="T35" fmla="*/ 0 h 110"/>
                <a:gd name="T36" fmla="*/ 0 w 576"/>
                <a:gd name="T37" fmla="*/ 77 h 110"/>
                <a:gd name="T38" fmla="*/ 78 w 576"/>
                <a:gd name="T39" fmla="*/ 154 h 110"/>
                <a:gd name="T40" fmla="*/ 112 w 576"/>
                <a:gd name="T41" fmla="*/ 148 h 110"/>
                <a:gd name="T42" fmla="*/ 112 w 576"/>
                <a:gd name="T43" fmla="*/ 108 h 110"/>
                <a:gd name="T44" fmla="*/ 80 w 576"/>
                <a:gd name="T45" fmla="*/ 116 h 110"/>
                <a:gd name="T46" fmla="*/ 40 w 576"/>
                <a:gd name="T47" fmla="*/ 77 h 110"/>
                <a:gd name="T48" fmla="*/ 80 w 576"/>
                <a:gd name="T49" fmla="*/ 37 h 110"/>
                <a:gd name="T50" fmla="*/ 112 w 576"/>
                <a:gd name="T51" fmla="*/ 45 h 110"/>
                <a:gd name="T52" fmla="*/ 112 w 576"/>
                <a:gd name="T53" fmla="*/ 6 h 110"/>
                <a:gd name="T54" fmla="*/ 617 w 576"/>
                <a:gd name="T55" fmla="*/ 0 h 110"/>
                <a:gd name="T56" fmla="*/ 539 w 576"/>
                <a:gd name="T57" fmla="*/ 77 h 110"/>
                <a:gd name="T58" fmla="*/ 617 w 576"/>
                <a:gd name="T59" fmla="*/ 154 h 110"/>
                <a:gd name="T60" fmla="*/ 694 w 576"/>
                <a:gd name="T61" fmla="*/ 77 h 110"/>
                <a:gd name="T62" fmla="*/ 617 w 576"/>
                <a:gd name="T63" fmla="*/ 0 h 110"/>
                <a:gd name="T64" fmla="*/ 655 w 576"/>
                <a:gd name="T65" fmla="*/ 77 h 110"/>
                <a:gd name="T66" fmla="*/ 617 w 576"/>
                <a:gd name="T67" fmla="*/ 116 h 110"/>
                <a:gd name="T68" fmla="*/ 578 w 576"/>
                <a:gd name="T69" fmla="*/ 77 h 110"/>
                <a:gd name="T70" fmla="*/ 617 w 576"/>
                <a:gd name="T71" fmla="*/ 38 h 110"/>
                <a:gd name="T72" fmla="*/ 6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10"/>
                <a:gd name="T78" fmla="*/ 746 w 576"/>
                <a:gd name="T79" fmla="*/ 121 h 110"/>
                <a:gd name="T80" fmla="*/ 746 w 576"/>
                <a:gd name="T81" fmla="*/ 151 h 110"/>
                <a:gd name="T82" fmla="*/ 751 w 576"/>
                <a:gd name="T83" fmla="*/ 151 h 110"/>
                <a:gd name="T84" fmla="*/ 751 w 576"/>
                <a:gd name="T85" fmla="*/ 121 h 110"/>
                <a:gd name="T86" fmla="*/ 763 w 576"/>
                <a:gd name="T87" fmla="*/ 121 h 110"/>
                <a:gd name="T88" fmla="*/ 763 w 576"/>
                <a:gd name="T89" fmla="*/ 116 h 110"/>
                <a:gd name="T90" fmla="*/ 733 w 576"/>
                <a:gd name="T91" fmla="*/ 116 h 110"/>
                <a:gd name="T92" fmla="*/ 766 w 576"/>
                <a:gd name="T93" fmla="*/ 151 h 110"/>
                <a:gd name="T94" fmla="*/ 770 w 576"/>
                <a:gd name="T95" fmla="*/ 151 h 110"/>
                <a:gd name="T96" fmla="*/ 770 w 576"/>
                <a:gd name="T97" fmla="*/ 122 h 110"/>
                <a:gd name="T98" fmla="*/ 770 w 576"/>
                <a:gd name="T99" fmla="*/ 122 h 110"/>
                <a:gd name="T100" fmla="*/ 780 w 576"/>
                <a:gd name="T101" fmla="*/ 151 h 110"/>
                <a:gd name="T102" fmla="*/ 785 w 576"/>
                <a:gd name="T103" fmla="*/ 151 h 110"/>
                <a:gd name="T104" fmla="*/ 796 w 576"/>
                <a:gd name="T105" fmla="*/ 122 h 110"/>
                <a:gd name="T106" fmla="*/ 796 w 576"/>
                <a:gd name="T107" fmla="*/ 122 h 110"/>
                <a:gd name="T108" fmla="*/ 796 w 576"/>
                <a:gd name="T109" fmla="*/ 151 h 110"/>
                <a:gd name="T110" fmla="*/ 800 w 576"/>
                <a:gd name="T111" fmla="*/ 151 h 110"/>
                <a:gd name="T112" fmla="*/ 800 w 576"/>
                <a:gd name="T113" fmla="*/ 116 h 110"/>
                <a:gd name="T114" fmla="*/ 793 w 576"/>
                <a:gd name="T115" fmla="*/ 116 h 110"/>
                <a:gd name="T116" fmla="*/ 784 w 576"/>
                <a:gd name="T117" fmla="*/ 144 h 110"/>
                <a:gd name="T118" fmla="*/ 784 w 576"/>
                <a:gd name="T119" fmla="*/ 144 h 110"/>
                <a:gd name="T120" fmla="*/ 772 w 576"/>
                <a:gd name="T121" fmla="*/ 116 h 110"/>
                <a:gd name="T122" fmla="*/ 766 w 576"/>
                <a:gd name="T123" fmla="*/ 116 h 110"/>
                <a:gd name="T124" fmla="*/ 766 w 576"/>
                <a:gd name="T125" fmla="*/ 151 h 11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76"/>
                <a:gd name="T190" fmla="*/ 0 h 110"/>
                <a:gd name="T191" fmla="*/ 576 w 576"/>
                <a:gd name="T192" fmla="*/ 110 h 11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76" h="110">
                  <a:moveTo>
                    <a:pt x="144" y="108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44" y="2"/>
                    <a:pt x="144" y="2"/>
                    <a:pt x="144" y="2"/>
                  </a:cubicBezTo>
                  <a:lnTo>
                    <a:pt x="144" y="108"/>
                  </a:lnTo>
                  <a:close/>
                  <a:moveTo>
                    <a:pt x="360" y="4"/>
                  </a:moveTo>
                  <a:cubicBezTo>
                    <a:pt x="357" y="3"/>
                    <a:pt x="348" y="0"/>
                    <a:pt x="336" y="0"/>
                  </a:cubicBezTo>
                  <a:cubicBezTo>
                    <a:pt x="303" y="0"/>
                    <a:pt x="279" y="23"/>
                    <a:pt x="279" y="55"/>
                  </a:cubicBezTo>
                  <a:cubicBezTo>
                    <a:pt x="279" y="89"/>
                    <a:pt x="306" y="110"/>
                    <a:pt x="336" y="110"/>
                  </a:cubicBezTo>
                  <a:cubicBezTo>
                    <a:pt x="347" y="110"/>
                    <a:pt x="357" y="107"/>
                    <a:pt x="360" y="106"/>
                  </a:cubicBezTo>
                  <a:cubicBezTo>
                    <a:pt x="360" y="77"/>
                    <a:pt x="360" y="77"/>
                    <a:pt x="360" y="77"/>
                  </a:cubicBezTo>
                  <a:cubicBezTo>
                    <a:pt x="359" y="78"/>
                    <a:pt x="350" y="83"/>
                    <a:pt x="337" y="83"/>
                  </a:cubicBezTo>
                  <a:cubicBezTo>
                    <a:pt x="320" y="83"/>
                    <a:pt x="308" y="70"/>
                    <a:pt x="308" y="55"/>
                  </a:cubicBezTo>
                  <a:cubicBezTo>
                    <a:pt x="308" y="38"/>
                    <a:pt x="320" y="26"/>
                    <a:pt x="337" y="26"/>
                  </a:cubicBezTo>
                  <a:cubicBezTo>
                    <a:pt x="350" y="26"/>
                    <a:pt x="359" y="32"/>
                    <a:pt x="360" y="32"/>
                  </a:cubicBezTo>
                  <a:lnTo>
                    <a:pt x="360" y="4"/>
                  </a:lnTo>
                  <a:close/>
                  <a:moveTo>
                    <a:pt x="81" y="4"/>
                  </a:moveTo>
                  <a:cubicBezTo>
                    <a:pt x="78" y="3"/>
                    <a:pt x="69" y="0"/>
                    <a:pt x="56" y="0"/>
                  </a:cubicBezTo>
                  <a:cubicBezTo>
                    <a:pt x="24" y="0"/>
                    <a:pt x="0" y="23"/>
                    <a:pt x="0" y="55"/>
                  </a:cubicBezTo>
                  <a:cubicBezTo>
                    <a:pt x="0" y="89"/>
                    <a:pt x="26" y="110"/>
                    <a:pt x="56" y="110"/>
                  </a:cubicBezTo>
                  <a:cubicBezTo>
                    <a:pt x="68" y="110"/>
                    <a:pt x="77" y="107"/>
                    <a:pt x="81" y="106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0" y="78"/>
                    <a:pt x="71" y="83"/>
                    <a:pt x="58" y="83"/>
                  </a:cubicBezTo>
                  <a:cubicBezTo>
                    <a:pt x="40" y="83"/>
                    <a:pt x="29" y="70"/>
                    <a:pt x="29" y="55"/>
                  </a:cubicBezTo>
                  <a:cubicBezTo>
                    <a:pt x="29" y="38"/>
                    <a:pt x="41" y="26"/>
                    <a:pt x="58" y="26"/>
                  </a:cubicBezTo>
                  <a:cubicBezTo>
                    <a:pt x="71" y="26"/>
                    <a:pt x="80" y="32"/>
                    <a:pt x="81" y="32"/>
                  </a:cubicBezTo>
                  <a:lnTo>
                    <a:pt x="81" y="4"/>
                  </a:lnTo>
                  <a:close/>
                  <a:moveTo>
                    <a:pt x="444" y="0"/>
                  </a:moveTo>
                  <a:cubicBezTo>
                    <a:pt x="411" y="0"/>
                    <a:pt x="388" y="24"/>
                    <a:pt x="388" y="55"/>
                  </a:cubicBezTo>
                  <a:cubicBezTo>
                    <a:pt x="388" y="85"/>
                    <a:pt x="411" y="110"/>
                    <a:pt x="444" y="110"/>
                  </a:cubicBezTo>
                  <a:cubicBezTo>
                    <a:pt x="477" y="110"/>
                    <a:pt x="500" y="85"/>
                    <a:pt x="500" y="55"/>
                  </a:cubicBezTo>
                  <a:cubicBezTo>
                    <a:pt x="500" y="24"/>
                    <a:pt x="477" y="0"/>
                    <a:pt x="444" y="0"/>
                  </a:cubicBezTo>
                  <a:close/>
                  <a:moveTo>
                    <a:pt x="472" y="55"/>
                  </a:moveTo>
                  <a:cubicBezTo>
                    <a:pt x="472" y="70"/>
                    <a:pt x="460" y="83"/>
                    <a:pt x="444" y="83"/>
                  </a:cubicBezTo>
                  <a:cubicBezTo>
                    <a:pt x="428" y="83"/>
                    <a:pt x="416" y="70"/>
                    <a:pt x="416" y="55"/>
                  </a:cubicBezTo>
                  <a:cubicBezTo>
                    <a:pt x="416" y="39"/>
                    <a:pt x="428" y="27"/>
                    <a:pt x="444" y="27"/>
                  </a:cubicBezTo>
                  <a:cubicBezTo>
                    <a:pt x="460" y="27"/>
                    <a:pt x="472" y="39"/>
                    <a:pt x="472" y="55"/>
                  </a:cubicBezTo>
                  <a:close/>
                  <a:moveTo>
                    <a:pt x="528" y="83"/>
                  </a:moveTo>
                  <a:cubicBezTo>
                    <a:pt x="528" y="86"/>
                    <a:pt x="528" y="86"/>
                    <a:pt x="528" y="86"/>
                  </a:cubicBezTo>
                  <a:cubicBezTo>
                    <a:pt x="537" y="86"/>
                    <a:pt x="537" y="86"/>
                    <a:pt x="537" y="86"/>
                  </a:cubicBezTo>
                  <a:cubicBezTo>
                    <a:pt x="537" y="108"/>
                    <a:pt x="537" y="108"/>
                    <a:pt x="537" y="108"/>
                  </a:cubicBezTo>
                  <a:cubicBezTo>
                    <a:pt x="540" y="108"/>
                    <a:pt x="540" y="108"/>
                    <a:pt x="540" y="108"/>
                  </a:cubicBezTo>
                  <a:cubicBezTo>
                    <a:pt x="540" y="86"/>
                    <a:pt x="540" y="86"/>
                    <a:pt x="540" y="86"/>
                  </a:cubicBezTo>
                  <a:cubicBezTo>
                    <a:pt x="549" y="86"/>
                    <a:pt x="549" y="86"/>
                    <a:pt x="549" y="86"/>
                  </a:cubicBezTo>
                  <a:cubicBezTo>
                    <a:pt x="549" y="83"/>
                    <a:pt x="549" y="83"/>
                    <a:pt x="549" y="83"/>
                  </a:cubicBezTo>
                  <a:lnTo>
                    <a:pt x="528" y="83"/>
                  </a:lnTo>
                  <a:close/>
                  <a:moveTo>
                    <a:pt x="551" y="108"/>
                  </a:moveTo>
                  <a:cubicBezTo>
                    <a:pt x="554" y="108"/>
                    <a:pt x="554" y="108"/>
                    <a:pt x="554" y="108"/>
                  </a:cubicBezTo>
                  <a:cubicBezTo>
                    <a:pt x="554" y="87"/>
                    <a:pt x="554" y="87"/>
                    <a:pt x="554" y="87"/>
                  </a:cubicBezTo>
                  <a:cubicBezTo>
                    <a:pt x="554" y="87"/>
                    <a:pt x="554" y="87"/>
                    <a:pt x="554" y="87"/>
                  </a:cubicBezTo>
                  <a:cubicBezTo>
                    <a:pt x="562" y="108"/>
                    <a:pt x="562" y="108"/>
                    <a:pt x="562" y="108"/>
                  </a:cubicBezTo>
                  <a:cubicBezTo>
                    <a:pt x="565" y="108"/>
                    <a:pt x="565" y="108"/>
                    <a:pt x="565" y="108"/>
                  </a:cubicBezTo>
                  <a:cubicBezTo>
                    <a:pt x="573" y="87"/>
                    <a:pt x="573" y="87"/>
                    <a:pt x="573" y="87"/>
                  </a:cubicBezTo>
                  <a:cubicBezTo>
                    <a:pt x="573" y="87"/>
                    <a:pt x="573" y="87"/>
                    <a:pt x="573" y="87"/>
                  </a:cubicBezTo>
                  <a:cubicBezTo>
                    <a:pt x="573" y="108"/>
                    <a:pt x="573" y="108"/>
                    <a:pt x="573" y="108"/>
                  </a:cubicBezTo>
                  <a:cubicBezTo>
                    <a:pt x="576" y="108"/>
                    <a:pt x="576" y="108"/>
                    <a:pt x="576" y="108"/>
                  </a:cubicBezTo>
                  <a:cubicBezTo>
                    <a:pt x="576" y="83"/>
                    <a:pt x="576" y="83"/>
                    <a:pt x="576" y="83"/>
                  </a:cubicBezTo>
                  <a:cubicBezTo>
                    <a:pt x="571" y="83"/>
                    <a:pt x="571" y="83"/>
                    <a:pt x="571" y="83"/>
                  </a:cubicBezTo>
                  <a:cubicBezTo>
                    <a:pt x="564" y="103"/>
                    <a:pt x="564" y="103"/>
                    <a:pt x="564" y="103"/>
                  </a:cubicBezTo>
                  <a:cubicBezTo>
                    <a:pt x="564" y="103"/>
                    <a:pt x="564" y="103"/>
                    <a:pt x="564" y="103"/>
                  </a:cubicBezTo>
                  <a:cubicBezTo>
                    <a:pt x="556" y="83"/>
                    <a:pt x="556" y="83"/>
                    <a:pt x="556" y="83"/>
                  </a:cubicBezTo>
                  <a:cubicBezTo>
                    <a:pt x="551" y="83"/>
                    <a:pt x="551" y="83"/>
                    <a:pt x="551" y="83"/>
                  </a:cubicBezTo>
                  <a:lnTo>
                    <a:pt x="551" y="108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7" name="Freeform 10"/>
            <p:cNvSpPr>
              <a:spLocks noEditPoints="1"/>
            </p:cNvSpPr>
            <p:nvPr/>
          </p:nvSpPr>
          <p:spPr bwMode="auto">
            <a:xfrm>
              <a:off x="3757" y="3172"/>
              <a:ext cx="647" cy="236"/>
            </a:xfrm>
            <a:custGeom>
              <a:avLst/>
              <a:gdLst>
                <a:gd name="T0" fmla="*/ 96 w 548"/>
                <a:gd name="T1" fmla="*/ 230 h 200"/>
                <a:gd name="T2" fmla="*/ 126 w 548"/>
                <a:gd name="T3" fmla="*/ 215 h 200"/>
                <a:gd name="T4" fmla="*/ 237 w 548"/>
                <a:gd name="T5" fmla="*/ 227 h 200"/>
                <a:gd name="T6" fmla="*/ 217 w 548"/>
                <a:gd name="T7" fmla="*/ 207 h 200"/>
                <a:gd name="T8" fmla="*/ 237 w 548"/>
                <a:gd name="T9" fmla="*/ 227 h 200"/>
                <a:gd name="T10" fmla="*/ 299 w 548"/>
                <a:gd name="T11" fmla="*/ 253 h 200"/>
                <a:gd name="T12" fmla="*/ 277 w 548"/>
                <a:gd name="T13" fmla="*/ 209 h 200"/>
                <a:gd name="T14" fmla="*/ 253 w 548"/>
                <a:gd name="T15" fmla="*/ 203 h 200"/>
                <a:gd name="T16" fmla="*/ 296 w 548"/>
                <a:gd name="T17" fmla="*/ 223 h 200"/>
                <a:gd name="T18" fmla="*/ 384 w 548"/>
                <a:gd name="T19" fmla="*/ 189 h 200"/>
                <a:gd name="T20" fmla="*/ 385 w 548"/>
                <a:gd name="T21" fmla="*/ 253 h 200"/>
                <a:gd name="T22" fmla="*/ 362 w 548"/>
                <a:gd name="T23" fmla="*/ 181 h 200"/>
                <a:gd name="T24" fmla="*/ 368 w 548"/>
                <a:gd name="T25" fmla="*/ 195 h 200"/>
                <a:gd name="T26" fmla="*/ 455 w 548"/>
                <a:gd name="T27" fmla="*/ 254 h 200"/>
                <a:gd name="T28" fmla="*/ 438 w 548"/>
                <a:gd name="T29" fmla="*/ 222 h 200"/>
                <a:gd name="T30" fmla="*/ 593 w 548"/>
                <a:gd name="T31" fmla="*/ 210 h 200"/>
                <a:gd name="T32" fmla="*/ 548 w 548"/>
                <a:gd name="T33" fmla="*/ 210 h 200"/>
                <a:gd name="T34" fmla="*/ 504 w 548"/>
                <a:gd name="T35" fmla="*/ 201 h 200"/>
                <a:gd name="T36" fmla="*/ 543 w 548"/>
                <a:gd name="T37" fmla="*/ 181 h 200"/>
                <a:gd name="T38" fmla="*/ 613 w 548"/>
                <a:gd name="T39" fmla="*/ 253 h 200"/>
                <a:gd name="T40" fmla="*/ 635 w 548"/>
                <a:gd name="T41" fmla="*/ 278 h 200"/>
                <a:gd name="T42" fmla="*/ 623 w 548"/>
                <a:gd name="T43" fmla="*/ 183 h 200"/>
                <a:gd name="T44" fmla="*/ 695 w 548"/>
                <a:gd name="T45" fmla="*/ 183 h 200"/>
                <a:gd name="T46" fmla="*/ 61 w 548"/>
                <a:gd name="T47" fmla="*/ 0 h 200"/>
                <a:gd name="T48" fmla="*/ 20 w 548"/>
                <a:gd name="T49" fmla="*/ 32 h 200"/>
                <a:gd name="T50" fmla="*/ 116 w 548"/>
                <a:gd name="T51" fmla="*/ 65 h 200"/>
                <a:gd name="T52" fmla="*/ 94 w 548"/>
                <a:gd name="T53" fmla="*/ 61 h 200"/>
                <a:gd name="T54" fmla="*/ 146 w 548"/>
                <a:gd name="T55" fmla="*/ 53 h 200"/>
                <a:gd name="T56" fmla="*/ 218 w 548"/>
                <a:gd name="T57" fmla="*/ 96 h 200"/>
                <a:gd name="T58" fmla="*/ 172 w 548"/>
                <a:gd name="T59" fmla="*/ 26 h 200"/>
                <a:gd name="T60" fmla="*/ 217 w 548"/>
                <a:gd name="T61" fmla="*/ 26 h 200"/>
                <a:gd name="T62" fmla="*/ 218 w 548"/>
                <a:gd name="T63" fmla="*/ 83 h 200"/>
                <a:gd name="T64" fmla="*/ 296 w 548"/>
                <a:gd name="T65" fmla="*/ 26 h 200"/>
                <a:gd name="T66" fmla="*/ 319 w 548"/>
                <a:gd name="T67" fmla="*/ 96 h 200"/>
                <a:gd name="T68" fmla="*/ 251 w 548"/>
                <a:gd name="T69" fmla="*/ 96 h 200"/>
                <a:gd name="T70" fmla="*/ 384 w 548"/>
                <a:gd name="T71" fmla="*/ 98 h 200"/>
                <a:gd name="T72" fmla="*/ 400 w 548"/>
                <a:gd name="T73" fmla="*/ 61 h 200"/>
                <a:gd name="T74" fmla="*/ 479 w 548"/>
                <a:gd name="T75" fmla="*/ 25 h 200"/>
                <a:gd name="T76" fmla="*/ 433 w 548"/>
                <a:gd name="T77" fmla="*/ 96 h 200"/>
                <a:gd name="T78" fmla="*/ 453 w 548"/>
                <a:gd name="T79" fmla="*/ 37 h 200"/>
                <a:gd name="T80" fmla="*/ 537 w 548"/>
                <a:gd name="T81" fmla="*/ 26 h 200"/>
                <a:gd name="T82" fmla="*/ 511 w 548"/>
                <a:gd name="T83" fmla="*/ 57 h 200"/>
                <a:gd name="T84" fmla="*/ 576 w 548"/>
                <a:gd name="T85" fmla="*/ 0 h 200"/>
                <a:gd name="T86" fmla="*/ 595 w 548"/>
                <a:gd name="T87" fmla="*/ 26 h 200"/>
                <a:gd name="T88" fmla="*/ 613 w 548"/>
                <a:gd name="T89" fmla="*/ 44 h 200"/>
                <a:gd name="T90" fmla="*/ 653 w 548"/>
                <a:gd name="T91" fmla="*/ 25 h 200"/>
                <a:gd name="T92" fmla="*/ 646 w 548"/>
                <a:gd name="T93" fmla="*/ 40 h 200"/>
                <a:gd name="T94" fmla="*/ 744 w 548"/>
                <a:gd name="T95" fmla="*/ 33 h 200"/>
                <a:gd name="T96" fmla="*/ 763 w 548"/>
                <a:gd name="T97" fmla="*/ 90 h 200"/>
                <a:gd name="T98" fmla="*/ 743 w 548"/>
                <a:gd name="T99" fmla="*/ 94 h 200"/>
                <a:gd name="T100" fmla="*/ 743 w 548"/>
                <a:gd name="T101" fmla="*/ 59 h 2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48"/>
                <a:gd name="T154" fmla="*/ 0 h 200"/>
                <a:gd name="T155" fmla="*/ 548 w 548"/>
                <a:gd name="T156" fmla="*/ 200 h 2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48" h="200">
                  <a:moveTo>
                    <a:pt x="90" y="112"/>
                  </a:moveTo>
                  <a:cubicBezTo>
                    <a:pt x="116" y="181"/>
                    <a:pt x="116" y="181"/>
                    <a:pt x="116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75" y="112"/>
                    <a:pt x="75" y="112"/>
                    <a:pt x="75" y="112"/>
                  </a:cubicBezTo>
                  <a:lnTo>
                    <a:pt x="90" y="112"/>
                  </a:lnTo>
                  <a:close/>
                  <a:moveTo>
                    <a:pt x="91" y="154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3" y="154"/>
                    <a:pt x="73" y="154"/>
                    <a:pt x="73" y="154"/>
                  </a:cubicBezTo>
                  <a:lnTo>
                    <a:pt x="91" y="154"/>
                  </a:lnTo>
                  <a:close/>
                  <a:moveTo>
                    <a:pt x="170" y="163"/>
                  </a:moveTo>
                  <a:cubicBezTo>
                    <a:pt x="170" y="170"/>
                    <a:pt x="164" y="182"/>
                    <a:pt x="146" y="182"/>
                  </a:cubicBezTo>
                  <a:cubicBezTo>
                    <a:pt x="131" y="182"/>
                    <a:pt x="120" y="172"/>
                    <a:pt x="120" y="156"/>
                  </a:cubicBezTo>
                  <a:cubicBezTo>
                    <a:pt x="120" y="140"/>
                    <a:pt x="131" y="130"/>
                    <a:pt x="146" y="130"/>
                  </a:cubicBezTo>
                  <a:cubicBezTo>
                    <a:pt x="164" y="130"/>
                    <a:pt x="170" y="141"/>
                    <a:pt x="170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5" y="144"/>
                    <a:pt x="152" y="140"/>
                    <a:pt x="146" y="140"/>
                  </a:cubicBezTo>
                  <a:cubicBezTo>
                    <a:pt x="137" y="140"/>
                    <a:pt x="134" y="149"/>
                    <a:pt x="134" y="156"/>
                  </a:cubicBezTo>
                  <a:cubicBezTo>
                    <a:pt x="134" y="165"/>
                    <a:pt x="138" y="172"/>
                    <a:pt x="146" y="172"/>
                  </a:cubicBezTo>
                  <a:cubicBezTo>
                    <a:pt x="152" y="172"/>
                    <a:pt x="156" y="167"/>
                    <a:pt x="157" y="163"/>
                  </a:cubicBezTo>
                  <a:lnTo>
                    <a:pt x="170" y="163"/>
                  </a:lnTo>
                  <a:close/>
                  <a:moveTo>
                    <a:pt x="204" y="130"/>
                  </a:moveTo>
                  <a:cubicBezTo>
                    <a:pt x="220" y="130"/>
                    <a:pt x="227" y="138"/>
                    <a:pt x="227" y="148"/>
                  </a:cubicBezTo>
                  <a:cubicBezTo>
                    <a:pt x="227" y="155"/>
                    <a:pt x="227" y="163"/>
                    <a:pt x="227" y="170"/>
                  </a:cubicBezTo>
                  <a:cubicBezTo>
                    <a:pt x="227" y="175"/>
                    <a:pt x="228" y="179"/>
                    <a:pt x="228" y="181"/>
                  </a:cubicBezTo>
                  <a:cubicBezTo>
                    <a:pt x="226" y="181"/>
                    <a:pt x="216" y="181"/>
                    <a:pt x="214" y="181"/>
                  </a:cubicBezTo>
                  <a:cubicBezTo>
                    <a:pt x="214" y="180"/>
                    <a:pt x="214" y="176"/>
                    <a:pt x="214" y="175"/>
                  </a:cubicBezTo>
                  <a:cubicBezTo>
                    <a:pt x="214" y="175"/>
                    <a:pt x="214" y="175"/>
                    <a:pt x="213" y="175"/>
                  </a:cubicBezTo>
                  <a:cubicBezTo>
                    <a:pt x="212" y="177"/>
                    <a:pt x="208" y="182"/>
                    <a:pt x="198" y="182"/>
                  </a:cubicBezTo>
                  <a:cubicBezTo>
                    <a:pt x="185" y="182"/>
                    <a:pt x="180" y="174"/>
                    <a:pt x="180" y="166"/>
                  </a:cubicBezTo>
                  <a:cubicBezTo>
                    <a:pt x="180" y="157"/>
                    <a:pt x="187" y="152"/>
                    <a:pt x="199" y="150"/>
                  </a:cubicBezTo>
                  <a:cubicBezTo>
                    <a:pt x="199" y="150"/>
                    <a:pt x="208" y="149"/>
                    <a:pt x="213" y="148"/>
                  </a:cubicBezTo>
                  <a:cubicBezTo>
                    <a:pt x="213" y="147"/>
                    <a:pt x="213" y="147"/>
                    <a:pt x="213" y="147"/>
                  </a:cubicBezTo>
                  <a:cubicBezTo>
                    <a:pt x="213" y="144"/>
                    <a:pt x="211" y="139"/>
                    <a:pt x="204" y="139"/>
                  </a:cubicBezTo>
                  <a:cubicBezTo>
                    <a:pt x="197" y="139"/>
                    <a:pt x="195" y="143"/>
                    <a:pt x="195" y="146"/>
                  </a:cubicBezTo>
                  <a:cubicBezTo>
                    <a:pt x="195" y="146"/>
                    <a:pt x="191" y="146"/>
                    <a:pt x="181" y="146"/>
                  </a:cubicBezTo>
                  <a:cubicBezTo>
                    <a:pt x="181" y="139"/>
                    <a:pt x="185" y="130"/>
                    <a:pt x="204" y="130"/>
                  </a:cubicBezTo>
                  <a:close/>
                  <a:moveTo>
                    <a:pt x="205" y="158"/>
                  </a:moveTo>
                  <a:cubicBezTo>
                    <a:pt x="197" y="160"/>
                    <a:pt x="194" y="162"/>
                    <a:pt x="194" y="165"/>
                  </a:cubicBezTo>
                  <a:cubicBezTo>
                    <a:pt x="194" y="169"/>
                    <a:pt x="197" y="172"/>
                    <a:pt x="202" y="172"/>
                  </a:cubicBezTo>
                  <a:cubicBezTo>
                    <a:pt x="210" y="172"/>
                    <a:pt x="213" y="167"/>
                    <a:pt x="213" y="160"/>
                  </a:cubicBezTo>
                  <a:cubicBezTo>
                    <a:pt x="213" y="160"/>
                    <a:pt x="213" y="159"/>
                    <a:pt x="213" y="157"/>
                  </a:cubicBezTo>
                  <a:cubicBezTo>
                    <a:pt x="210" y="157"/>
                    <a:pt x="205" y="158"/>
                    <a:pt x="205" y="158"/>
                  </a:cubicBezTo>
                  <a:close/>
                  <a:moveTo>
                    <a:pt x="260" y="130"/>
                  </a:moveTo>
                  <a:cubicBezTo>
                    <a:pt x="269" y="130"/>
                    <a:pt x="273" y="134"/>
                    <a:pt x="275" y="136"/>
                  </a:cubicBezTo>
                  <a:cubicBezTo>
                    <a:pt x="275" y="136"/>
                    <a:pt x="275" y="136"/>
                    <a:pt x="275" y="136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57"/>
                    <a:pt x="289" y="164"/>
                    <a:pt x="289" y="164"/>
                  </a:cubicBezTo>
                  <a:cubicBezTo>
                    <a:pt x="289" y="172"/>
                    <a:pt x="290" y="179"/>
                    <a:pt x="290" y="181"/>
                  </a:cubicBezTo>
                  <a:cubicBezTo>
                    <a:pt x="290" y="181"/>
                    <a:pt x="288" y="181"/>
                    <a:pt x="276" y="181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4" y="176"/>
                    <a:pt x="269" y="182"/>
                    <a:pt x="260" y="182"/>
                  </a:cubicBezTo>
                  <a:cubicBezTo>
                    <a:pt x="246" y="182"/>
                    <a:pt x="238" y="171"/>
                    <a:pt x="238" y="156"/>
                  </a:cubicBezTo>
                  <a:cubicBezTo>
                    <a:pt x="238" y="140"/>
                    <a:pt x="246" y="130"/>
                    <a:pt x="260" y="130"/>
                  </a:cubicBezTo>
                  <a:close/>
                  <a:moveTo>
                    <a:pt x="264" y="140"/>
                  </a:moveTo>
                  <a:cubicBezTo>
                    <a:pt x="256" y="140"/>
                    <a:pt x="252" y="148"/>
                    <a:pt x="252" y="156"/>
                  </a:cubicBezTo>
                  <a:cubicBezTo>
                    <a:pt x="252" y="164"/>
                    <a:pt x="256" y="172"/>
                    <a:pt x="264" y="172"/>
                  </a:cubicBezTo>
                  <a:cubicBezTo>
                    <a:pt x="271" y="172"/>
                    <a:pt x="276" y="165"/>
                    <a:pt x="276" y="156"/>
                  </a:cubicBezTo>
                  <a:cubicBezTo>
                    <a:pt x="276" y="149"/>
                    <a:pt x="273" y="140"/>
                    <a:pt x="264" y="140"/>
                  </a:cubicBezTo>
                  <a:close/>
                  <a:moveTo>
                    <a:pt x="314" y="159"/>
                  </a:moveTo>
                  <a:cubicBezTo>
                    <a:pt x="314" y="164"/>
                    <a:pt x="317" y="172"/>
                    <a:pt x="326" y="172"/>
                  </a:cubicBezTo>
                  <a:cubicBezTo>
                    <a:pt x="333" y="172"/>
                    <a:pt x="336" y="168"/>
                    <a:pt x="336" y="165"/>
                  </a:cubicBezTo>
                  <a:cubicBezTo>
                    <a:pt x="350" y="165"/>
                    <a:pt x="350" y="165"/>
                    <a:pt x="350" y="165"/>
                  </a:cubicBezTo>
                  <a:cubicBezTo>
                    <a:pt x="350" y="168"/>
                    <a:pt x="347" y="182"/>
                    <a:pt x="326" y="182"/>
                  </a:cubicBezTo>
                  <a:cubicBezTo>
                    <a:pt x="310" y="182"/>
                    <a:pt x="299" y="172"/>
                    <a:pt x="299" y="156"/>
                  </a:cubicBezTo>
                  <a:cubicBezTo>
                    <a:pt x="299" y="140"/>
                    <a:pt x="310" y="130"/>
                    <a:pt x="326" y="130"/>
                  </a:cubicBezTo>
                  <a:cubicBezTo>
                    <a:pt x="341" y="130"/>
                    <a:pt x="352" y="139"/>
                    <a:pt x="352" y="156"/>
                  </a:cubicBezTo>
                  <a:cubicBezTo>
                    <a:pt x="352" y="157"/>
                    <a:pt x="352" y="158"/>
                    <a:pt x="352" y="159"/>
                  </a:cubicBezTo>
                  <a:lnTo>
                    <a:pt x="314" y="159"/>
                  </a:lnTo>
                  <a:close/>
                  <a:moveTo>
                    <a:pt x="337" y="150"/>
                  </a:moveTo>
                  <a:cubicBezTo>
                    <a:pt x="337" y="146"/>
                    <a:pt x="333" y="140"/>
                    <a:pt x="326" y="140"/>
                  </a:cubicBezTo>
                  <a:cubicBezTo>
                    <a:pt x="319" y="140"/>
                    <a:pt x="315" y="145"/>
                    <a:pt x="314" y="150"/>
                  </a:cubicBezTo>
                  <a:lnTo>
                    <a:pt x="337" y="150"/>
                  </a:lnTo>
                  <a:close/>
                  <a:moveTo>
                    <a:pt x="425" y="151"/>
                  </a:moveTo>
                  <a:cubicBezTo>
                    <a:pt x="425" y="145"/>
                    <a:pt x="423" y="141"/>
                    <a:pt x="417" y="141"/>
                  </a:cubicBezTo>
                  <a:cubicBezTo>
                    <a:pt x="411" y="141"/>
                    <a:pt x="408" y="144"/>
                    <a:pt x="408" y="151"/>
                  </a:cubicBezTo>
                  <a:cubicBezTo>
                    <a:pt x="408" y="181"/>
                    <a:pt x="408" y="181"/>
                    <a:pt x="408" y="181"/>
                  </a:cubicBezTo>
                  <a:cubicBezTo>
                    <a:pt x="393" y="181"/>
                    <a:pt x="393" y="181"/>
                    <a:pt x="393" y="181"/>
                  </a:cubicBezTo>
                  <a:cubicBezTo>
                    <a:pt x="393" y="160"/>
                    <a:pt x="393" y="151"/>
                    <a:pt x="393" y="151"/>
                  </a:cubicBezTo>
                  <a:cubicBezTo>
                    <a:pt x="393" y="145"/>
                    <a:pt x="391" y="141"/>
                    <a:pt x="385" y="141"/>
                  </a:cubicBezTo>
                  <a:cubicBezTo>
                    <a:pt x="379" y="141"/>
                    <a:pt x="376" y="144"/>
                    <a:pt x="376" y="151"/>
                  </a:cubicBezTo>
                  <a:cubicBezTo>
                    <a:pt x="376" y="181"/>
                    <a:pt x="376" y="181"/>
                    <a:pt x="376" y="181"/>
                  </a:cubicBezTo>
                  <a:cubicBezTo>
                    <a:pt x="362" y="181"/>
                    <a:pt x="362" y="181"/>
                    <a:pt x="362" y="181"/>
                  </a:cubicBezTo>
                  <a:cubicBezTo>
                    <a:pt x="362" y="148"/>
                    <a:pt x="362" y="144"/>
                    <a:pt x="362" y="144"/>
                  </a:cubicBezTo>
                  <a:cubicBezTo>
                    <a:pt x="362" y="139"/>
                    <a:pt x="361" y="132"/>
                    <a:pt x="361" y="131"/>
                  </a:cubicBezTo>
                  <a:cubicBezTo>
                    <a:pt x="361" y="131"/>
                    <a:pt x="362" y="131"/>
                    <a:pt x="375" y="131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6" y="136"/>
                    <a:pt x="381" y="130"/>
                    <a:pt x="390" y="130"/>
                  </a:cubicBezTo>
                  <a:cubicBezTo>
                    <a:pt x="401" y="130"/>
                    <a:pt x="405" y="137"/>
                    <a:pt x="406" y="138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7" y="137"/>
                    <a:pt x="412" y="130"/>
                    <a:pt x="421" y="130"/>
                  </a:cubicBezTo>
                  <a:cubicBezTo>
                    <a:pt x="434" y="130"/>
                    <a:pt x="440" y="138"/>
                    <a:pt x="440" y="150"/>
                  </a:cubicBezTo>
                  <a:cubicBezTo>
                    <a:pt x="440" y="150"/>
                    <a:pt x="440" y="162"/>
                    <a:pt x="440" y="181"/>
                  </a:cubicBezTo>
                  <a:cubicBezTo>
                    <a:pt x="425" y="181"/>
                    <a:pt x="425" y="181"/>
                    <a:pt x="425" y="181"/>
                  </a:cubicBezTo>
                  <a:cubicBezTo>
                    <a:pt x="425" y="160"/>
                    <a:pt x="425" y="151"/>
                    <a:pt x="425" y="151"/>
                  </a:cubicBezTo>
                  <a:close/>
                  <a:moveTo>
                    <a:pt x="481" y="181"/>
                  </a:moveTo>
                  <a:cubicBezTo>
                    <a:pt x="478" y="188"/>
                    <a:pt x="475" y="200"/>
                    <a:pt x="462" y="200"/>
                  </a:cubicBezTo>
                  <a:cubicBezTo>
                    <a:pt x="459" y="200"/>
                    <a:pt x="457" y="200"/>
                    <a:pt x="456" y="200"/>
                  </a:cubicBezTo>
                  <a:cubicBezTo>
                    <a:pt x="456" y="189"/>
                    <a:pt x="456" y="189"/>
                    <a:pt x="456" y="189"/>
                  </a:cubicBezTo>
                  <a:cubicBezTo>
                    <a:pt x="456" y="189"/>
                    <a:pt x="457" y="189"/>
                    <a:pt x="458" y="189"/>
                  </a:cubicBezTo>
                  <a:cubicBezTo>
                    <a:pt x="464" y="189"/>
                    <a:pt x="466" y="186"/>
                    <a:pt x="466" y="183"/>
                  </a:cubicBezTo>
                  <a:cubicBezTo>
                    <a:pt x="466" y="180"/>
                    <a:pt x="464" y="177"/>
                    <a:pt x="463" y="174"/>
                  </a:cubicBezTo>
                  <a:cubicBezTo>
                    <a:pt x="463" y="174"/>
                    <a:pt x="458" y="161"/>
                    <a:pt x="447" y="131"/>
                  </a:cubicBezTo>
                  <a:cubicBezTo>
                    <a:pt x="462" y="131"/>
                    <a:pt x="462" y="131"/>
                    <a:pt x="462" y="131"/>
                  </a:cubicBezTo>
                  <a:cubicBezTo>
                    <a:pt x="474" y="164"/>
                    <a:pt x="474" y="164"/>
                    <a:pt x="474" y="164"/>
                  </a:cubicBezTo>
                  <a:cubicBezTo>
                    <a:pt x="474" y="164"/>
                    <a:pt x="474" y="164"/>
                    <a:pt x="474" y="164"/>
                  </a:cubicBezTo>
                  <a:cubicBezTo>
                    <a:pt x="485" y="131"/>
                    <a:pt x="485" y="131"/>
                    <a:pt x="485" y="131"/>
                  </a:cubicBezTo>
                  <a:cubicBezTo>
                    <a:pt x="499" y="131"/>
                    <a:pt x="499" y="131"/>
                    <a:pt x="499" y="131"/>
                  </a:cubicBezTo>
                  <a:cubicBezTo>
                    <a:pt x="483" y="173"/>
                    <a:pt x="481" y="181"/>
                    <a:pt x="481" y="181"/>
                  </a:cubicBezTo>
                  <a:close/>
                  <a:moveTo>
                    <a:pt x="15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" y="0"/>
                  </a:lnTo>
                  <a:close/>
                  <a:moveTo>
                    <a:pt x="83" y="47"/>
                  </a:moveTo>
                  <a:cubicBezTo>
                    <a:pt x="83" y="52"/>
                    <a:pt x="85" y="60"/>
                    <a:pt x="94" y="60"/>
                  </a:cubicBezTo>
                  <a:cubicBezTo>
                    <a:pt x="101" y="60"/>
                    <a:pt x="104" y="56"/>
                    <a:pt x="105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5" y="70"/>
                    <a:pt x="94" y="70"/>
                  </a:cubicBezTo>
                  <a:cubicBezTo>
                    <a:pt x="79" y="70"/>
                    <a:pt x="68" y="60"/>
                    <a:pt x="68" y="44"/>
                  </a:cubicBezTo>
                  <a:cubicBezTo>
                    <a:pt x="68" y="28"/>
                    <a:pt x="79" y="18"/>
                    <a:pt x="94" y="18"/>
                  </a:cubicBezTo>
                  <a:cubicBezTo>
                    <a:pt x="109" y="18"/>
                    <a:pt x="120" y="27"/>
                    <a:pt x="120" y="44"/>
                  </a:cubicBezTo>
                  <a:cubicBezTo>
                    <a:pt x="120" y="45"/>
                    <a:pt x="120" y="46"/>
                    <a:pt x="120" y="47"/>
                  </a:cubicBezTo>
                  <a:lnTo>
                    <a:pt x="83" y="47"/>
                  </a:lnTo>
                  <a:close/>
                  <a:moveTo>
                    <a:pt x="105" y="38"/>
                  </a:moveTo>
                  <a:cubicBezTo>
                    <a:pt x="105" y="34"/>
                    <a:pt x="101" y="28"/>
                    <a:pt x="94" y="28"/>
                  </a:cubicBezTo>
                  <a:cubicBezTo>
                    <a:pt x="87" y="28"/>
                    <a:pt x="83" y="33"/>
                    <a:pt x="83" y="38"/>
                  </a:cubicBezTo>
                  <a:lnTo>
                    <a:pt x="105" y="38"/>
                  </a:lnTo>
                  <a:close/>
                  <a:moveTo>
                    <a:pt x="157" y="59"/>
                  </a:moveTo>
                  <a:cubicBezTo>
                    <a:pt x="157" y="60"/>
                    <a:pt x="157" y="68"/>
                    <a:pt x="157" y="69"/>
                  </a:cubicBezTo>
                  <a:cubicBezTo>
                    <a:pt x="156" y="69"/>
                    <a:pt x="153" y="70"/>
                    <a:pt x="149" y="70"/>
                  </a:cubicBezTo>
                  <a:cubicBezTo>
                    <a:pt x="138" y="70"/>
                    <a:pt x="132" y="63"/>
                    <a:pt x="132" y="54"/>
                  </a:cubicBezTo>
                  <a:cubicBezTo>
                    <a:pt x="132" y="54"/>
                    <a:pt x="132" y="30"/>
                    <a:pt x="132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7" y="30"/>
                    <a:pt x="147" y="52"/>
                    <a:pt x="147" y="53"/>
                  </a:cubicBezTo>
                  <a:cubicBezTo>
                    <a:pt x="147" y="58"/>
                    <a:pt x="149" y="60"/>
                    <a:pt x="153" y="60"/>
                  </a:cubicBezTo>
                  <a:cubicBezTo>
                    <a:pt x="155" y="60"/>
                    <a:pt x="156" y="59"/>
                    <a:pt x="157" y="59"/>
                  </a:cubicBezTo>
                  <a:close/>
                  <a:moveTo>
                    <a:pt x="180" y="19"/>
                  </a:moveTo>
                  <a:cubicBezTo>
                    <a:pt x="189" y="52"/>
                    <a:pt x="189" y="52"/>
                    <a:pt x="189" y="5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13" y="69"/>
                    <a:pt x="213" y="69"/>
                    <a:pt x="213" y="69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64" y="19"/>
                    <a:pt x="164" y="19"/>
                    <a:pt x="164" y="19"/>
                  </a:cubicBezTo>
                  <a:lnTo>
                    <a:pt x="180" y="19"/>
                  </a:lnTo>
                  <a:close/>
                  <a:moveTo>
                    <a:pt x="275" y="18"/>
                  </a:moveTo>
                  <a:cubicBezTo>
                    <a:pt x="290" y="18"/>
                    <a:pt x="301" y="27"/>
                    <a:pt x="301" y="44"/>
                  </a:cubicBezTo>
                  <a:cubicBezTo>
                    <a:pt x="301" y="60"/>
                    <a:pt x="290" y="70"/>
                    <a:pt x="275" y="70"/>
                  </a:cubicBezTo>
                  <a:cubicBezTo>
                    <a:pt x="260" y="70"/>
                    <a:pt x="249" y="60"/>
                    <a:pt x="249" y="44"/>
                  </a:cubicBezTo>
                  <a:cubicBezTo>
                    <a:pt x="249" y="28"/>
                    <a:pt x="260" y="18"/>
                    <a:pt x="275" y="18"/>
                  </a:cubicBezTo>
                  <a:close/>
                  <a:moveTo>
                    <a:pt x="263" y="44"/>
                  </a:moveTo>
                  <a:cubicBezTo>
                    <a:pt x="263" y="53"/>
                    <a:pt x="267" y="60"/>
                    <a:pt x="275" y="60"/>
                  </a:cubicBezTo>
                  <a:cubicBezTo>
                    <a:pt x="283" y="60"/>
                    <a:pt x="287" y="52"/>
                    <a:pt x="287" y="44"/>
                  </a:cubicBezTo>
                  <a:cubicBezTo>
                    <a:pt x="287" y="36"/>
                    <a:pt x="283" y="28"/>
                    <a:pt x="275" y="28"/>
                  </a:cubicBezTo>
                  <a:cubicBezTo>
                    <a:pt x="266" y="28"/>
                    <a:pt x="263" y="37"/>
                    <a:pt x="263" y="44"/>
                  </a:cubicBezTo>
                  <a:close/>
                  <a:moveTo>
                    <a:pt x="325" y="26"/>
                  </a:moveTo>
                  <a:cubicBezTo>
                    <a:pt x="326" y="24"/>
                    <a:pt x="330" y="18"/>
                    <a:pt x="339" y="18"/>
                  </a:cubicBezTo>
                  <a:cubicBezTo>
                    <a:pt x="341" y="18"/>
                    <a:pt x="344" y="18"/>
                    <a:pt x="344" y="18"/>
                  </a:cubicBezTo>
                  <a:cubicBezTo>
                    <a:pt x="344" y="19"/>
                    <a:pt x="344" y="30"/>
                    <a:pt x="344" y="31"/>
                  </a:cubicBezTo>
                  <a:cubicBezTo>
                    <a:pt x="344" y="31"/>
                    <a:pt x="340" y="30"/>
                    <a:pt x="338" y="30"/>
                  </a:cubicBezTo>
                  <a:cubicBezTo>
                    <a:pt x="330" y="30"/>
                    <a:pt x="325" y="35"/>
                    <a:pt x="325" y="45"/>
                  </a:cubicBezTo>
                  <a:cubicBezTo>
                    <a:pt x="325" y="45"/>
                    <a:pt x="325" y="50"/>
                    <a:pt x="325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1" y="39"/>
                    <a:pt x="311" y="34"/>
                    <a:pt x="311" y="34"/>
                  </a:cubicBezTo>
                  <a:cubicBezTo>
                    <a:pt x="311" y="26"/>
                    <a:pt x="311" y="20"/>
                    <a:pt x="311" y="19"/>
                  </a:cubicBezTo>
                  <a:cubicBezTo>
                    <a:pt x="311" y="19"/>
                    <a:pt x="311" y="19"/>
                    <a:pt x="324" y="19"/>
                  </a:cubicBezTo>
                  <a:cubicBezTo>
                    <a:pt x="325" y="26"/>
                    <a:pt x="325" y="26"/>
                    <a:pt x="325" y="26"/>
                  </a:cubicBezTo>
                  <a:cubicBezTo>
                    <a:pt x="325" y="26"/>
                    <a:pt x="325" y="26"/>
                    <a:pt x="325" y="26"/>
                  </a:cubicBezTo>
                  <a:close/>
                  <a:moveTo>
                    <a:pt x="353" y="69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7" y="37"/>
                    <a:pt x="367" y="37"/>
                    <a:pt x="367" y="37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402" y="19"/>
                    <a:pt x="402" y="19"/>
                    <a:pt x="402" y="19"/>
                  </a:cubicBezTo>
                  <a:cubicBezTo>
                    <a:pt x="382" y="39"/>
                    <a:pt x="382" y="39"/>
                    <a:pt x="382" y="39"/>
                  </a:cubicBezTo>
                  <a:cubicBezTo>
                    <a:pt x="404" y="69"/>
                    <a:pt x="404" y="69"/>
                    <a:pt x="404" y="69"/>
                  </a:cubicBezTo>
                  <a:cubicBezTo>
                    <a:pt x="387" y="69"/>
                    <a:pt x="387" y="69"/>
                    <a:pt x="387" y="69"/>
                  </a:cubicBezTo>
                  <a:cubicBezTo>
                    <a:pt x="367" y="41"/>
                    <a:pt x="367" y="41"/>
                    <a:pt x="367" y="41"/>
                  </a:cubicBezTo>
                  <a:cubicBezTo>
                    <a:pt x="367" y="69"/>
                    <a:pt x="367" y="69"/>
                    <a:pt x="367" y="69"/>
                  </a:cubicBezTo>
                  <a:lnTo>
                    <a:pt x="353" y="69"/>
                  </a:lnTo>
                  <a:close/>
                  <a:moveTo>
                    <a:pt x="427" y="12"/>
                  </a:moveTo>
                  <a:cubicBezTo>
                    <a:pt x="413" y="12"/>
                    <a:pt x="413" y="12"/>
                    <a:pt x="413" y="12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27" y="0"/>
                    <a:pt x="427" y="0"/>
                    <a:pt x="427" y="0"/>
                  </a:cubicBezTo>
                  <a:lnTo>
                    <a:pt x="427" y="12"/>
                  </a:lnTo>
                  <a:close/>
                  <a:moveTo>
                    <a:pt x="413" y="69"/>
                  </a:moveTo>
                  <a:cubicBezTo>
                    <a:pt x="413" y="19"/>
                    <a:pt x="413" y="19"/>
                    <a:pt x="413" y="19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7" y="69"/>
                    <a:pt x="427" y="69"/>
                    <a:pt x="427" y="69"/>
                  </a:cubicBezTo>
                  <a:lnTo>
                    <a:pt x="413" y="69"/>
                  </a:lnTo>
                  <a:close/>
                  <a:moveTo>
                    <a:pt x="454" y="69"/>
                  </a:moveTo>
                  <a:cubicBezTo>
                    <a:pt x="440" y="69"/>
                    <a:pt x="440" y="69"/>
                    <a:pt x="440" y="69"/>
                  </a:cubicBezTo>
                  <a:cubicBezTo>
                    <a:pt x="440" y="35"/>
                    <a:pt x="440" y="31"/>
                    <a:pt x="440" y="31"/>
                  </a:cubicBezTo>
                  <a:cubicBezTo>
                    <a:pt x="440" y="28"/>
                    <a:pt x="439" y="20"/>
                    <a:pt x="439" y="19"/>
                  </a:cubicBezTo>
                  <a:cubicBezTo>
                    <a:pt x="439" y="19"/>
                    <a:pt x="440" y="19"/>
                    <a:pt x="453" y="19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5" y="23"/>
                    <a:pt x="459" y="18"/>
                    <a:pt x="468" y="18"/>
                  </a:cubicBezTo>
                  <a:cubicBezTo>
                    <a:pt x="481" y="18"/>
                    <a:pt x="487" y="26"/>
                    <a:pt x="487" y="37"/>
                  </a:cubicBezTo>
                  <a:cubicBezTo>
                    <a:pt x="487" y="37"/>
                    <a:pt x="487" y="50"/>
                    <a:pt x="487" y="69"/>
                  </a:cubicBezTo>
                  <a:cubicBezTo>
                    <a:pt x="472" y="69"/>
                    <a:pt x="472" y="69"/>
                    <a:pt x="472" y="69"/>
                  </a:cubicBezTo>
                  <a:cubicBezTo>
                    <a:pt x="472" y="47"/>
                    <a:pt x="472" y="39"/>
                    <a:pt x="472" y="39"/>
                  </a:cubicBezTo>
                  <a:cubicBezTo>
                    <a:pt x="472" y="33"/>
                    <a:pt x="469" y="29"/>
                    <a:pt x="463" y="29"/>
                  </a:cubicBezTo>
                  <a:cubicBezTo>
                    <a:pt x="458" y="29"/>
                    <a:pt x="454" y="33"/>
                    <a:pt x="454" y="39"/>
                  </a:cubicBezTo>
                  <a:lnTo>
                    <a:pt x="454" y="69"/>
                  </a:lnTo>
                  <a:close/>
                  <a:moveTo>
                    <a:pt x="496" y="42"/>
                  </a:moveTo>
                  <a:cubicBezTo>
                    <a:pt x="496" y="28"/>
                    <a:pt x="504" y="18"/>
                    <a:pt x="518" y="18"/>
                  </a:cubicBezTo>
                  <a:cubicBezTo>
                    <a:pt x="528" y="18"/>
                    <a:pt x="532" y="23"/>
                    <a:pt x="534" y="24"/>
                  </a:cubicBezTo>
                  <a:cubicBezTo>
                    <a:pt x="534" y="24"/>
                    <a:pt x="534" y="24"/>
                    <a:pt x="534" y="24"/>
                  </a:cubicBezTo>
                  <a:cubicBezTo>
                    <a:pt x="534" y="19"/>
                    <a:pt x="534" y="19"/>
                    <a:pt x="534" y="19"/>
                  </a:cubicBezTo>
                  <a:cubicBezTo>
                    <a:pt x="545" y="19"/>
                    <a:pt x="545" y="19"/>
                    <a:pt x="548" y="19"/>
                  </a:cubicBezTo>
                  <a:cubicBezTo>
                    <a:pt x="548" y="20"/>
                    <a:pt x="547" y="29"/>
                    <a:pt x="547" y="35"/>
                  </a:cubicBezTo>
                  <a:cubicBezTo>
                    <a:pt x="547" y="45"/>
                    <a:pt x="547" y="57"/>
                    <a:pt x="547" y="64"/>
                  </a:cubicBezTo>
                  <a:cubicBezTo>
                    <a:pt x="547" y="77"/>
                    <a:pt x="541" y="87"/>
                    <a:pt x="522" y="87"/>
                  </a:cubicBezTo>
                  <a:cubicBezTo>
                    <a:pt x="506" y="87"/>
                    <a:pt x="500" y="79"/>
                    <a:pt x="499" y="72"/>
                  </a:cubicBezTo>
                  <a:cubicBezTo>
                    <a:pt x="503" y="72"/>
                    <a:pt x="509" y="72"/>
                    <a:pt x="513" y="72"/>
                  </a:cubicBezTo>
                  <a:cubicBezTo>
                    <a:pt x="513" y="74"/>
                    <a:pt x="515" y="78"/>
                    <a:pt x="522" y="78"/>
                  </a:cubicBezTo>
                  <a:cubicBezTo>
                    <a:pt x="530" y="78"/>
                    <a:pt x="533" y="74"/>
                    <a:pt x="533" y="68"/>
                  </a:cubicBezTo>
                  <a:cubicBezTo>
                    <a:pt x="533" y="68"/>
                    <a:pt x="533" y="64"/>
                    <a:pt x="533" y="61"/>
                  </a:cubicBezTo>
                  <a:cubicBezTo>
                    <a:pt x="533" y="61"/>
                    <a:pt x="533" y="61"/>
                    <a:pt x="533" y="61"/>
                  </a:cubicBezTo>
                  <a:cubicBezTo>
                    <a:pt x="531" y="63"/>
                    <a:pt x="527" y="67"/>
                    <a:pt x="518" y="67"/>
                  </a:cubicBezTo>
                  <a:cubicBezTo>
                    <a:pt x="505" y="67"/>
                    <a:pt x="496" y="58"/>
                    <a:pt x="496" y="42"/>
                  </a:cubicBezTo>
                  <a:close/>
                  <a:moveTo>
                    <a:pt x="533" y="42"/>
                  </a:moveTo>
                  <a:cubicBezTo>
                    <a:pt x="533" y="35"/>
                    <a:pt x="529" y="28"/>
                    <a:pt x="522" y="28"/>
                  </a:cubicBezTo>
                  <a:cubicBezTo>
                    <a:pt x="514" y="28"/>
                    <a:pt x="510" y="35"/>
                    <a:pt x="510" y="42"/>
                  </a:cubicBezTo>
                  <a:cubicBezTo>
                    <a:pt x="510" y="50"/>
                    <a:pt x="514" y="57"/>
                    <a:pt x="522" y="57"/>
                  </a:cubicBezTo>
                  <a:cubicBezTo>
                    <a:pt x="530" y="57"/>
                    <a:pt x="533" y="49"/>
                    <a:pt x="533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8" name="Freeform 11"/>
            <p:cNvSpPr>
              <a:spLocks/>
            </p:cNvSpPr>
            <p:nvPr/>
          </p:nvSpPr>
          <p:spPr bwMode="auto">
            <a:xfrm>
              <a:off x="3998" y="2866"/>
              <a:ext cx="86" cy="129"/>
            </a:xfrm>
            <a:custGeom>
              <a:avLst/>
              <a:gdLst>
                <a:gd name="T0" fmla="*/ 92 w 73"/>
                <a:gd name="T1" fmla="*/ 5 h 109"/>
                <a:gd name="T2" fmla="*/ 55 w 73"/>
                <a:gd name="T3" fmla="*/ 0 h 109"/>
                <a:gd name="T4" fmla="*/ 0 w 73"/>
                <a:gd name="T5" fmla="*/ 46 h 109"/>
                <a:gd name="T6" fmla="*/ 39 w 73"/>
                <a:gd name="T7" fmla="*/ 90 h 109"/>
                <a:gd name="T8" fmla="*/ 46 w 73"/>
                <a:gd name="T9" fmla="*/ 92 h 109"/>
                <a:gd name="T10" fmla="*/ 62 w 73"/>
                <a:gd name="T11" fmla="*/ 107 h 109"/>
                <a:gd name="T12" fmla="*/ 37 w 73"/>
                <a:gd name="T13" fmla="*/ 121 h 109"/>
                <a:gd name="T14" fmla="*/ 1 w 73"/>
                <a:gd name="T15" fmla="*/ 115 h 109"/>
                <a:gd name="T16" fmla="*/ 1 w 73"/>
                <a:gd name="T17" fmla="*/ 148 h 109"/>
                <a:gd name="T18" fmla="*/ 41 w 73"/>
                <a:gd name="T19" fmla="*/ 153 h 109"/>
                <a:gd name="T20" fmla="*/ 101 w 73"/>
                <a:gd name="T21" fmla="*/ 104 h 109"/>
                <a:gd name="T22" fmla="*/ 67 w 73"/>
                <a:gd name="T23" fmla="*/ 62 h 109"/>
                <a:gd name="T24" fmla="*/ 57 w 73"/>
                <a:gd name="T25" fmla="*/ 58 h 109"/>
                <a:gd name="T26" fmla="*/ 40 w 73"/>
                <a:gd name="T27" fmla="*/ 44 h 109"/>
                <a:gd name="T28" fmla="*/ 62 w 73"/>
                <a:gd name="T29" fmla="*/ 31 h 109"/>
                <a:gd name="T30" fmla="*/ 92 w 73"/>
                <a:gd name="T31" fmla="*/ 37 h 109"/>
                <a:gd name="T32" fmla="*/ 92 w 73"/>
                <a:gd name="T33" fmla="*/ 5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3"/>
                <a:gd name="T52" fmla="*/ 0 h 109"/>
                <a:gd name="T53" fmla="*/ 73 w 73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3" h="109">
                  <a:moveTo>
                    <a:pt x="66" y="3"/>
                  </a:moveTo>
                  <a:cubicBezTo>
                    <a:pt x="65" y="3"/>
                    <a:pt x="53" y="0"/>
                    <a:pt x="40" y="0"/>
                  </a:cubicBezTo>
                  <a:cubicBezTo>
                    <a:pt x="15" y="0"/>
                    <a:pt x="0" y="13"/>
                    <a:pt x="0" y="33"/>
                  </a:cubicBezTo>
                  <a:cubicBezTo>
                    <a:pt x="0" y="50"/>
                    <a:pt x="13" y="59"/>
                    <a:pt x="28" y="64"/>
                  </a:cubicBezTo>
                  <a:cubicBezTo>
                    <a:pt x="29" y="64"/>
                    <a:pt x="32" y="65"/>
                    <a:pt x="33" y="66"/>
                  </a:cubicBezTo>
                  <a:cubicBezTo>
                    <a:pt x="40" y="68"/>
                    <a:pt x="45" y="71"/>
                    <a:pt x="45" y="76"/>
                  </a:cubicBezTo>
                  <a:cubicBezTo>
                    <a:pt x="45" y="82"/>
                    <a:pt x="39" y="86"/>
                    <a:pt x="26" y="86"/>
                  </a:cubicBezTo>
                  <a:cubicBezTo>
                    <a:pt x="14" y="86"/>
                    <a:pt x="3" y="83"/>
                    <a:pt x="1" y="82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15" y="109"/>
                    <a:pt x="30" y="109"/>
                  </a:cubicBezTo>
                  <a:cubicBezTo>
                    <a:pt x="50" y="109"/>
                    <a:pt x="73" y="100"/>
                    <a:pt x="73" y="74"/>
                  </a:cubicBezTo>
                  <a:cubicBezTo>
                    <a:pt x="73" y="61"/>
                    <a:pt x="66" y="49"/>
                    <a:pt x="48" y="44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6" y="40"/>
                    <a:pt x="29" y="38"/>
                    <a:pt x="29" y="31"/>
                  </a:cubicBezTo>
                  <a:cubicBezTo>
                    <a:pt x="29" y="26"/>
                    <a:pt x="34" y="22"/>
                    <a:pt x="45" y="22"/>
                  </a:cubicBezTo>
                  <a:cubicBezTo>
                    <a:pt x="54" y="22"/>
                    <a:pt x="66" y="25"/>
                    <a:pt x="66" y="26"/>
                  </a:cubicBezTo>
                  <a:lnTo>
                    <a:pt x="66" y="3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pic>
        <p:nvPicPr>
          <p:cNvPr id="4101" name="Picture 12" descr="Cisc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58975"/>
            <a:ext cx="171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0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717032"/>
            <a:ext cx="7986713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sietí podľa rozsahu</a:t>
            </a:r>
            <a:endParaRPr lang="en-US" dirty="0"/>
          </a:p>
        </p:txBody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 veľkého rozsahu (Wide Area Network, WAN)</a:t>
            </a:r>
          </a:p>
          <a:p>
            <a:pPr lvl="1"/>
            <a:r>
              <a:rPr lang="sk-SK" sz="1800" dirty="0" smtClean="0"/>
              <a:t>Sieť veľkého geografického rozsahu, prepájajúca vzdialené lokality</a:t>
            </a:r>
          </a:p>
          <a:p>
            <a:pPr lvl="1"/>
            <a:r>
              <a:rPr lang="sk-SK" sz="1800" dirty="0" smtClean="0"/>
              <a:t>Používateľ tejto siete je spravidla iný ako jej vlastník – WAN sieť alebo komunikáciu po nej si používateľ od jej vlastníka prenajíma</a:t>
            </a:r>
          </a:p>
          <a:p>
            <a:pPr lvl="1"/>
            <a:r>
              <a:rPr lang="sk-SK" sz="1800" dirty="0" smtClean="0"/>
              <a:t>Vlastník WAN sa nazýva „poskytovateľ služby“ (service provider)</a:t>
            </a:r>
          </a:p>
          <a:p>
            <a:pPr lvl="1"/>
            <a:r>
              <a:rPr lang="sk-SK" sz="1800" dirty="0" smtClean="0"/>
              <a:t>Technológie: dial-up, HDLC, PPP, ISDN, Frame Relay, DSL, FTTx, GPON, MPLS, ATM, Carrier Ethernet, X.25, SONET/SDH, ...</a:t>
            </a:r>
          </a:p>
          <a:p>
            <a:pPr lvl="1"/>
            <a:r>
              <a:rPr lang="sk-SK" sz="1800" dirty="0" smtClean="0"/>
              <a:t>Pomerne široký diapazón rýchlostí</a:t>
            </a:r>
          </a:p>
        </p:txBody>
      </p:sp>
    </p:spTree>
    <p:extLst>
      <p:ext uri="{BB962C8B-B14F-4D97-AF65-F5344CB8AC3E}">
        <p14:creationId xmlns:p14="http://schemas.microsoft.com/office/powerpoint/2010/main" val="13036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Symboly sieťových prvkov</a:t>
            </a:r>
            <a:endParaRPr lang="en-US" dirty="0"/>
          </a:p>
        </p:txBody>
      </p:sp>
      <p:sp>
        <p:nvSpPr>
          <p:cNvPr id="128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Je vhodné osvojiť si tieto symboly, budú sa v priebehu kurzu používať na znázornenie sieťovej topológie</a:t>
            </a:r>
            <a:endParaRPr lang="en-US" dirty="0"/>
          </a:p>
        </p:txBody>
      </p:sp>
      <p:pic>
        <p:nvPicPr>
          <p:cNvPr id="128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416" y="1988840"/>
            <a:ext cx="7243168" cy="486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8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Charakteristiky sietí</a:t>
            </a:r>
            <a:endParaRPr lang="en-US" dirty="0"/>
          </a:p>
        </p:txBody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Každá dobre navrhnutá sieť by mala mať tieto 4 vlastnosti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Odolnosť voči chybám</a:t>
            </a:r>
            <a:r>
              <a:rPr lang="sk-SK" dirty="0" smtClean="0"/>
              <a:t> (Fault Tolerance)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Škálovateľnosť</a:t>
            </a:r>
            <a:r>
              <a:rPr lang="sk-SK" dirty="0" smtClean="0"/>
              <a:t> (Scalability)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Ohľad na kvalitu služby </a:t>
            </a:r>
            <a:r>
              <a:rPr lang="sk-SK" dirty="0" smtClean="0"/>
              <a:t>(Quality of Service)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Bezpečnosť</a:t>
            </a:r>
            <a:r>
              <a:rPr lang="sk-SK" dirty="0" smtClean="0"/>
              <a:t> (Security)</a:t>
            </a:r>
          </a:p>
          <a:p>
            <a:r>
              <a:rPr lang="sk-SK" dirty="0" smtClean="0"/>
              <a:t>Vedieť dobre navrhnúť sieť je otázka veľkých vedomostí a dlhoročných skúseností</a:t>
            </a:r>
          </a:p>
        </p:txBody>
      </p:sp>
    </p:spTree>
    <p:extLst>
      <p:ext uri="{BB962C8B-B14F-4D97-AF65-F5344CB8AC3E}">
        <p14:creationId xmlns:p14="http://schemas.microsoft.com/office/powerpoint/2010/main" val="9038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904" y="3561705"/>
            <a:ext cx="6852096" cy="329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Odolnosť voči chybám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Sieť je odolná voči chybám, ak dokáže pracovať aj po výpadku niektorého svojho uzla alebo linky</a:t>
            </a:r>
          </a:p>
          <a:p>
            <a:pPr lvl="1"/>
            <a:r>
              <a:rPr lang="sk-SK" dirty="0" smtClean="0"/>
              <a:t>Rozhodujúce je, či sa sieť z tohto výpadku dokáže zotaviť a ako rýchlo toto zotavenie prebehne (napríklad nájdenie záložnej cesty)</a:t>
            </a:r>
          </a:p>
          <a:p>
            <a:pPr lvl="1"/>
            <a:r>
              <a:rPr lang="sk-SK" dirty="0" smtClean="0"/>
              <a:t>Čím väčší výpadok svojich častí dokáže sieť tolerovať bez významného obmedzenia svojej činnosti, tým je odolnejšia</a:t>
            </a:r>
          </a:p>
          <a:p>
            <a:pPr lvl="1"/>
            <a:r>
              <a:rPr lang="sk-SK" dirty="0" smtClean="0"/>
              <a:t>Odolnosť sa dosahuje redundaciou (viacnásobne zastúpenými</a:t>
            </a:r>
            <a:br>
              <a:rPr lang="sk-SK" dirty="0" smtClean="0"/>
            </a:br>
            <a:r>
              <a:rPr lang="sk-SK" dirty="0" smtClean="0"/>
              <a:t>zariadeniami a prepojmi) a jej vhodným využitím</a:t>
            </a:r>
          </a:p>
          <a:p>
            <a:pPr lvl="1"/>
            <a:r>
              <a:rPr lang="sk-SK" dirty="0" smtClean="0"/>
              <a:t>100</a:t>
            </a:r>
            <a:r>
              <a:rPr lang="en-US" dirty="0" smtClean="0"/>
              <a:t>% </a:t>
            </a:r>
            <a:r>
              <a:rPr lang="sk-SK" dirty="0" smtClean="0"/>
              <a:t>odolnosť je ťažké dosiahnuť</a:t>
            </a:r>
          </a:p>
        </p:txBody>
      </p:sp>
    </p:spTree>
    <p:extLst>
      <p:ext uri="{BB962C8B-B14F-4D97-AF65-F5344CB8AC3E}">
        <p14:creationId xmlns:p14="http://schemas.microsoft.com/office/powerpoint/2010/main" val="25967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Siete s prepínaním okruhov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Prvé siete boli postavené na princípe prepínania okruhov</a:t>
            </a:r>
          </a:p>
          <a:p>
            <a:pPr lvl="1"/>
            <a:r>
              <a:rPr lang="sk-SK" dirty="0" smtClean="0"/>
              <a:t>Vyhradenie komunikačnej cesty pre účastníkov počas výstavby spojenia a rozpad tejto cesty po ukončení spojenia</a:t>
            </a:r>
          </a:p>
          <a:p>
            <a:pPr lvl="2"/>
            <a:r>
              <a:rPr lang="sk-SK" dirty="0" smtClean="0"/>
              <a:t>Komunikačná cesta: pár vodičov, časové okno, frekvencia, ...</a:t>
            </a:r>
          </a:p>
          <a:p>
            <a:pPr lvl="1"/>
            <a:r>
              <a:rPr lang="sk-SK" dirty="0" smtClean="0"/>
              <a:t>Táto cesta bola rezervovaná, i keď účastníci nič neprenášali</a:t>
            </a:r>
          </a:p>
          <a:p>
            <a:pPr lvl="1"/>
            <a:r>
              <a:rPr lang="sk-SK" dirty="0" smtClean="0"/>
              <a:t>Nikto iný nemohol túto cestu využiť, jej parametre boli garantované</a:t>
            </a:r>
          </a:p>
          <a:p>
            <a:pPr lvl="1"/>
            <a:r>
              <a:rPr lang="sk-SK" dirty="0" smtClean="0"/>
              <a:t>Odolnosť voči chybám sa implementuje pomerne zložito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807500"/>
            <a:ext cx="5940152" cy="30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389187"/>
            <a:ext cx="6638925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Siete s prepínaním paketov</a:t>
            </a:r>
            <a:endParaRPr lang="en-US" dirty="0"/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sieťach s prepínaním paketov sa každá správa (paket) prenáša osobitne, bez ohľadu na predchádzajúce či nasledujúce pakety, potenciálne rôznymi cestami</a:t>
            </a:r>
          </a:p>
          <a:p>
            <a:r>
              <a:rPr lang="sk-SK" dirty="0" smtClean="0"/>
              <a:t>Výpadok postihne</a:t>
            </a:r>
            <a:br>
              <a:rPr lang="sk-SK" dirty="0" smtClean="0"/>
            </a:br>
            <a:r>
              <a:rPr lang="sk-SK" dirty="0" smtClean="0"/>
              <a:t>len niektoré</a:t>
            </a:r>
            <a:br>
              <a:rPr lang="sk-SK" dirty="0" smtClean="0"/>
            </a:br>
            <a:r>
              <a:rPr lang="sk-SK" dirty="0" smtClean="0"/>
              <a:t>pakety, nie</a:t>
            </a:r>
            <a:br>
              <a:rPr lang="sk-SK" dirty="0" smtClean="0"/>
            </a:br>
            <a:r>
              <a:rPr lang="sk-SK" dirty="0" smtClean="0"/>
              <a:t>celé spojenie</a:t>
            </a:r>
          </a:p>
        </p:txBody>
      </p:sp>
    </p:spTree>
    <p:extLst>
      <p:ext uri="{BB962C8B-B14F-4D97-AF65-F5344CB8AC3E}">
        <p14:creationId xmlns:p14="http://schemas.microsoft.com/office/powerpoint/2010/main" val="11902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21" y="2780928"/>
            <a:ext cx="6146779" cy="4077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Škálovateľnosť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Škálovateľnosť je schopnosť siete rásť o nové časti, nových používateľov, nové protokoly či služby bez toho, aby to negatívne ovplyvnilo jej činnosť a existujúcich používateľov</a:t>
            </a:r>
          </a:p>
          <a:p>
            <a:pPr lvl="1"/>
            <a:r>
              <a:rPr lang="sk-SK" dirty="0" smtClean="0"/>
              <a:t>Sieť, ktorá nie je škálovateľná, nemôže rásť</a:t>
            </a:r>
          </a:p>
          <a:p>
            <a:pPr lvl="1"/>
            <a:r>
              <a:rPr lang="sk-SK" dirty="0" smtClean="0"/>
              <a:t>Škálovateľnosť závisí od správneho návrhu (dizajnu) siete,</a:t>
            </a:r>
            <a:br>
              <a:rPr lang="sk-SK" dirty="0" smtClean="0"/>
            </a:br>
            <a:r>
              <a:rPr lang="sk-SK" dirty="0" smtClean="0"/>
              <a:t>ako aj od správne zvolených zariadení a protokolov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943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 – skutočne škálovateľná sieť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Internet je ukážkou škálovateľnej siete</a:t>
            </a:r>
          </a:p>
          <a:p>
            <a:pPr lvl="1"/>
            <a:r>
              <a:rPr lang="sk-SK" dirty="0" smtClean="0"/>
              <a:t>Hierarchický, decentralizovaný, distribuovaný dizajn</a:t>
            </a:r>
          </a:p>
          <a:p>
            <a:pPr lvl="1"/>
            <a:r>
              <a:rPr lang="sk-SK" dirty="0" smtClean="0"/>
              <a:t>Spoločné štandardy a protokoly</a:t>
            </a:r>
          </a:p>
          <a:p>
            <a:pPr lvl="1"/>
            <a:endParaRPr lang="sk-SK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396" y="2339905"/>
            <a:ext cx="8855208" cy="451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7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Ohľad na kvalitu služby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Pod ohľadom na kvalitu služby rozumieme schopnosť siete obsluhovať toky dát podľa ich typu a nárokov</a:t>
            </a:r>
          </a:p>
          <a:p>
            <a:pPr lvl="1"/>
            <a:r>
              <a:rPr lang="sk-SK" dirty="0" smtClean="0"/>
              <a:t>Hlas a video neznesú veľké zdržanie, tolerujú drobné straty</a:t>
            </a:r>
          </a:p>
          <a:p>
            <a:pPr lvl="1"/>
            <a:r>
              <a:rPr lang="sk-SK" dirty="0" smtClean="0"/>
              <a:t>Dáta neznesú straty, tolerujú zdržanie</a:t>
            </a:r>
          </a:p>
          <a:p>
            <a:pPr lvl="1"/>
            <a:r>
              <a:rPr lang="sk-SK" dirty="0" smtClean="0"/>
              <a:t>Niektoré dátové toky sú viac dôležité, iné menej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26" y="3068960"/>
            <a:ext cx="5744674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Kvalita služby v konvergovaných sieťach</a:t>
            </a:r>
            <a:endParaRPr lang="en-US" dirty="0"/>
          </a:p>
        </p:txBody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Konvergované siete sú obzvlášť citlivé na správne nastavenie QoS nástrojov, pretože prenášajú rôzne dáta</a:t>
            </a:r>
            <a:endParaRPr lang="en-US" dirty="0"/>
          </a:p>
        </p:txBody>
      </p:sp>
      <p:pic>
        <p:nvPicPr>
          <p:cNvPr id="128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93" y="1979712"/>
            <a:ext cx="6989015" cy="48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2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0" y="2986088"/>
            <a:ext cx="9144000" cy="3871912"/>
          </a:xfrm>
          <a:prstGeom prst="rect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grpSp>
        <p:nvGrpSpPr>
          <p:cNvPr id="7171" name="Group 75"/>
          <p:cNvGrpSpPr>
            <a:grpSpLocks/>
          </p:cNvGrpSpPr>
          <p:nvPr/>
        </p:nvGrpSpPr>
        <p:grpSpPr bwMode="auto">
          <a:xfrm>
            <a:off x="3003550" y="3519488"/>
            <a:ext cx="4876800" cy="2668587"/>
            <a:chOff x="1892" y="2217"/>
            <a:chExt cx="3072" cy="1681"/>
          </a:xfrm>
        </p:grpSpPr>
        <p:sp>
          <p:nvSpPr>
            <p:cNvPr id="7224" name="Rectangle 76"/>
            <p:cNvSpPr>
              <a:spLocks noChangeArrowheads="1"/>
            </p:cNvSpPr>
            <p:nvPr/>
          </p:nvSpPr>
          <p:spPr bwMode="auto">
            <a:xfrm>
              <a:off x="1892" y="3766"/>
              <a:ext cx="3072" cy="132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ctr"/>
              <a:endParaRPr lang="sk-SK">
                <a:solidFill>
                  <a:srgbClr val="FFFFFF"/>
                </a:solidFill>
              </a:endParaRPr>
            </a:p>
          </p:txBody>
        </p:sp>
        <p:sp>
          <p:nvSpPr>
            <p:cNvPr id="7225" name="Rectangle 10"/>
            <p:cNvSpPr>
              <a:spLocks noChangeArrowheads="1"/>
            </p:cNvSpPr>
            <p:nvPr/>
          </p:nvSpPr>
          <p:spPr bwMode="auto">
            <a:xfrm>
              <a:off x="2053" y="2217"/>
              <a:ext cx="2772" cy="1626"/>
            </a:xfrm>
            <a:prstGeom prst="roundRect">
              <a:avLst>
                <a:gd name="adj" fmla="val 7259"/>
              </a:avLst>
            </a:prstGeom>
            <a:gradFill rotWithShape="0">
              <a:gsLst>
                <a:gs pos="0">
                  <a:srgbClr val="015F85">
                    <a:alpha val="0"/>
                  </a:srgbClr>
                </a:gs>
                <a:gs pos="100000">
                  <a:srgbClr val="015F8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124" tIns="41061" rIns="82124" bIns="41061" anchor="ctr"/>
            <a:lstStyle/>
            <a:p>
              <a:pPr algn="ctr"/>
              <a:endParaRPr lang="sk-SK">
                <a:solidFill>
                  <a:srgbClr val="000000"/>
                </a:solidFill>
              </a:endParaRPr>
            </a:p>
          </p:txBody>
        </p:sp>
        <p:grpSp>
          <p:nvGrpSpPr>
            <p:cNvPr id="7226" name="Group 78"/>
            <p:cNvGrpSpPr>
              <a:grpSpLocks/>
            </p:cNvGrpSpPr>
            <p:nvPr/>
          </p:nvGrpSpPr>
          <p:grpSpPr bwMode="auto">
            <a:xfrm>
              <a:off x="2054" y="3537"/>
              <a:ext cx="2770" cy="177"/>
              <a:chOff x="1220" y="3462"/>
              <a:chExt cx="3309" cy="177"/>
            </a:xfrm>
          </p:grpSpPr>
          <p:sp>
            <p:nvSpPr>
              <p:cNvPr id="7227" name="Rectangle 56"/>
              <p:cNvSpPr>
                <a:spLocks noChangeArrowheads="1"/>
              </p:cNvSpPr>
              <p:nvPr/>
            </p:nvSpPr>
            <p:spPr bwMode="auto">
              <a:xfrm>
                <a:off x="1220" y="3462"/>
                <a:ext cx="3309" cy="177"/>
              </a:xfrm>
              <a:prstGeom prst="rect">
                <a:avLst/>
              </a:prstGeom>
              <a:solidFill>
                <a:srgbClr val="FFFFFF">
                  <a:alpha val="2509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28" name="Text Box 57"/>
              <p:cNvSpPr txBox="1">
                <a:spLocks noChangeArrowheads="1"/>
              </p:cNvSpPr>
              <p:nvPr/>
            </p:nvSpPr>
            <p:spPr bwMode="auto">
              <a:xfrm>
                <a:off x="2171" y="3483"/>
                <a:ext cx="13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Cisco Packet Tracer</a:t>
                </a:r>
              </a:p>
            </p:txBody>
          </p:sp>
        </p:grpSp>
      </p:grpSp>
      <p:sp>
        <p:nvSpPr>
          <p:cNvPr id="7172" name="Rectangle 8"/>
          <p:cNvSpPr>
            <a:spLocks noChangeArrowheads="1"/>
          </p:cNvSpPr>
          <p:nvPr/>
        </p:nvSpPr>
        <p:spPr bwMode="auto">
          <a:xfrm rot="5400000">
            <a:off x="4056062" y="2139951"/>
            <a:ext cx="606425" cy="8718550"/>
          </a:xfrm>
          <a:prstGeom prst="rect">
            <a:avLst/>
          </a:prstGeom>
          <a:gradFill rotWithShape="1">
            <a:gsLst>
              <a:gs pos="0">
                <a:srgbClr val="001923">
                  <a:alpha val="0"/>
                </a:srgbClr>
              </a:gs>
              <a:gs pos="100000">
                <a:srgbClr val="01364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73" name="AutoShape 17"/>
          <p:cNvSpPr>
            <a:spLocks noChangeArrowheads="1"/>
          </p:cNvSpPr>
          <p:nvPr/>
        </p:nvSpPr>
        <p:spPr bwMode="auto">
          <a:xfrm>
            <a:off x="0" y="6245225"/>
            <a:ext cx="9144000" cy="500063"/>
          </a:xfrm>
          <a:prstGeom prst="homePlate">
            <a:avLst>
              <a:gd name="adj" fmla="val 66370"/>
            </a:avLst>
          </a:prstGeom>
          <a:solidFill>
            <a:srgbClr val="015F85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74" name="Rectangle 8"/>
          <p:cNvSpPr>
            <a:spLocks noChangeArrowheads="1"/>
          </p:cNvSpPr>
          <p:nvPr/>
        </p:nvSpPr>
        <p:spPr bwMode="auto">
          <a:xfrm rot="5400000">
            <a:off x="3968750" y="2325688"/>
            <a:ext cx="382587" cy="8320088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75" name="Text Box 13"/>
          <p:cNvSpPr txBox="1">
            <a:spLocks noChangeArrowheads="1"/>
          </p:cNvSpPr>
          <p:nvPr/>
        </p:nvSpPr>
        <p:spPr bwMode="auto">
          <a:xfrm>
            <a:off x="2897188" y="6361113"/>
            <a:ext cx="53403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1800">
                <a:solidFill>
                  <a:srgbClr val="FFFFFF"/>
                </a:solidFill>
              </a:rPr>
              <a:t>Sieťové znalosti a zručnosti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 rot="10800000">
            <a:off x="7696200" y="1106488"/>
            <a:ext cx="1385888" cy="2201862"/>
          </a:xfrm>
          <a:prstGeom prst="rect">
            <a:avLst/>
          </a:prstGeom>
          <a:gradFill rotWithShape="1">
            <a:gsLst>
              <a:gs pos="0">
                <a:srgbClr val="83A2CF"/>
              </a:gs>
              <a:gs pos="100000">
                <a:srgbClr val="3D4B60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 rot="10800000">
            <a:off x="1882775" y="3048000"/>
            <a:ext cx="1165225" cy="2401888"/>
          </a:xfrm>
          <a:prstGeom prst="rect">
            <a:avLst/>
          </a:prstGeom>
          <a:gradFill rotWithShape="1">
            <a:gsLst>
              <a:gs pos="0">
                <a:srgbClr val="0183B7"/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 rot="10800000">
            <a:off x="6343650" y="1747838"/>
            <a:ext cx="1152525" cy="2260600"/>
          </a:xfrm>
          <a:prstGeom prst="rect">
            <a:avLst/>
          </a:prstGeom>
          <a:gradFill rotWithShape="1">
            <a:gsLst>
              <a:gs pos="0">
                <a:srgbClr val="B21A1A"/>
              </a:gs>
              <a:gs pos="100000">
                <a:srgbClr val="520C0C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 rot="10800000">
            <a:off x="3394075" y="1698625"/>
            <a:ext cx="1385888" cy="2887663"/>
          </a:xfrm>
          <a:prstGeom prst="rect">
            <a:avLst/>
          </a:prstGeom>
          <a:gradFill rotWithShape="1">
            <a:gsLst>
              <a:gs pos="0">
                <a:srgbClr val="96969C"/>
              </a:gs>
              <a:gs pos="100000">
                <a:srgbClr val="454548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 rot="10800000">
            <a:off x="4905375" y="1698625"/>
            <a:ext cx="1336675" cy="2887663"/>
          </a:xfrm>
          <a:prstGeom prst="rect">
            <a:avLst/>
          </a:prstGeom>
          <a:gradFill rotWithShape="1">
            <a:gsLst>
              <a:gs pos="0">
                <a:srgbClr val="EFB525"/>
              </a:gs>
              <a:gs pos="100000">
                <a:srgbClr val="6F5411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81" name="Rectangle 8"/>
          <p:cNvSpPr>
            <a:spLocks noChangeArrowheads="1"/>
          </p:cNvSpPr>
          <p:nvPr/>
        </p:nvSpPr>
        <p:spPr bwMode="auto">
          <a:xfrm>
            <a:off x="0" y="2986088"/>
            <a:ext cx="1641475" cy="3871912"/>
          </a:xfrm>
          <a:prstGeom prst="rect">
            <a:avLst/>
          </a:prstGeom>
          <a:solidFill>
            <a:srgbClr val="0136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82" name="Rectangle 9"/>
          <p:cNvSpPr>
            <a:spLocks noChangeArrowheads="1"/>
          </p:cNvSpPr>
          <p:nvPr/>
        </p:nvSpPr>
        <p:spPr bwMode="auto">
          <a:xfrm>
            <a:off x="0" y="1855788"/>
            <a:ext cx="1641475" cy="1143000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364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83" name="Text Box 14"/>
          <p:cNvSpPr txBox="1">
            <a:spLocks noChangeArrowheads="1"/>
          </p:cNvSpPr>
          <p:nvPr/>
        </p:nvSpPr>
        <p:spPr bwMode="auto">
          <a:xfrm>
            <a:off x="7426325" y="3287713"/>
            <a:ext cx="17430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rgbClr val="FFFFFF"/>
                </a:solidFill>
              </a:rPr>
              <a:t>CCNP</a:t>
            </a:r>
            <a:r>
              <a:rPr lang="en-US" sz="1400">
                <a:solidFill>
                  <a:srgbClr val="FFFFFF"/>
                </a:solidFill>
              </a:rPr>
              <a:t/>
            </a:r>
            <a:br>
              <a:rPr lang="en-US" sz="1400">
                <a:solidFill>
                  <a:srgbClr val="FFFFFF"/>
                </a:solidFill>
              </a:rPr>
            </a:b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7184" name="Freeform 15"/>
          <p:cNvSpPr>
            <a:spLocks/>
          </p:cNvSpPr>
          <p:nvPr/>
        </p:nvSpPr>
        <p:spPr bwMode="auto">
          <a:xfrm>
            <a:off x="4356100" y="4073525"/>
            <a:ext cx="987425" cy="1149350"/>
          </a:xfrm>
          <a:custGeom>
            <a:avLst/>
            <a:gdLst>
              <a:gd name="T0" fmla="*/ 2147483647 w 1306"/>
              <a:gd name="T1" fmla="*/ 2147483647 h 758"/>
              <a:gd name="T2" fmla="*/ 2147483647 w 1306"/>
              <a:gd name="T3" fmla="*/ 2147483647 h 758"/>
              <a:gd name="T4" fmla="*/ 0 w 1306"/>
              <a:gd name="T5" fmla="*/ 2147483647 h 758"/>
              <a:gd name="T6" fmla="*/ 0 w 1306"/>
              <a:gd name="T7" fmla="*/ 0 h 758"/>
              <a:gd name="T8" fmla="*/ 2147483647 w 1306"/>
              <a:gd name="T9" fmla="*/ 2147483647 h 758"/>
              <a:gd name="T10" fmla="*/ 2147483647 w 1306"/>
              <a:gd name="T11" fmla="*/ 0 h 758"/>
              <a:gd name="T12" fmla="*/ 2147483647 w 1306"/>
              <a:gd name="T13" fmla="*/ 2147483647 h 7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06"/>
              <a:gd name="T22" fmla="*/ 0 h 758"/>
              <a:gd name="T23" fmla="*/ 1306 w 1306"/>
              <a:gd name="T24" fmla="*/ 758 h 75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06" h="758">
                <a:moveTo>
                  <a:pt x="1306" y="758"/>
                </a:moveTo>
                <a:cubicBezTo>
                  <a:pt x="1306" y="758"/>
                  <a:pt x="954" y="623"/>
                  <a:pt x="654" y="623"/>
                </a:cubicBezTo>
                <a:cubicBezTo>
                  <a:pt x="353" y="623"/>
                  <a:pt x="0" y="758"/>
                  <a:pt x="0" y="75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22" y="144"/>
                  <a:pt x="654" y="144"/>
                </a:cubicBezTo>
                <a:cubicBezTo>
                  <a:pt x="985" y="144"/>
                  <a:pt x="1306" y="0"/>
                  <a:pt x="1306" y="0"/>
                </a:cubicBezTo>
                <a:lnTo>
                  <a:pt x="1306" y="758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alpha val="81000"/>
                </a:srgbClr>
              </a:gs>
              <a:gs pos="100000">
                <a:srgbClr val="EFB5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69" name="Text Box 16"/>
          <p:cNvSpPr txBox="1">
            <a:spLocks noChangeArrowheads="1"/>
          </p:cNvSpPr>
          <p:nvPr/>
        </p:nvSpPr>
        <p:spPr bwMode="auto">
          <a:xfrm>
            <a:off x="1905000" y="3241675"/>
            <a:ext cx="1143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>
                <a:solidFill>
                  <a:srgbClr val="000000"/>
                </a:solidFill>
              </a:rPr>
              <a:t>IT Essentials: </a:t>
            </a:r>
            <a:br>
              <a:rPr lang="en-US" sz="1000" b="1">
                <a:solidFill>
                  <a:srgbClr val="000000"/>
                </a:solidFill>
              </a:rPr>
            </a:br>
            <a:r>
              <a:rPr lang="en-US" sz="1000" b="1">
                <a:solidFill>
                  <a:srgbClr val="000000"/>
                </a:solidFill>
              </a:rPr>
              <a:t>PC Hardware and Software</a:t>
            </a:r>
          </a:p>
        </p:txBody>
      </p:sp>
      <p:sp>
        <p:nvSpPr>
          <p:cNvPr id="7186" name="Oval 24"/>
          <p:cNvSpPr>
            <a:spLocks noChangeAspect="1" noChangeArrowheads="1"/>
          </p:cNvSpPr>
          <p:nvPr/>
        </p:nvSpPr>
        <p:spPr bwMode="auto">
          <a:xfrm>
            <a:off x="1778000" y="5889625"/>
            <a:ext cx="1368425" cy="393700"/>
          </a:xfrm>
          <a:prstGeom prst="ellipse">
            <a:avLst/>
          </a:prstGeom>
          <a:gradFill rotWithShape="1">
            <a:gsLst>
              <a:gs pos="0">
                <a:srgbClr val="000000">
                  <a:alpha val="35001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87" name="Oval 25"/>
          <p:cNvSpPr>
            <a:spLocks noChangeAspect="1" noChangeArrowheads="1"/>
          </p:cNvSpPr>
          <p:nvPr/>
        </p:nvSpPr>
        <p:spPr bwMode="auto">
          <a:xfrm>
            <a:off x="1879600" y="4918075"/>
            <a:ext cx="1165225" cy="1171575"/>
          </a:xfrm>
          <a:prstGeom prst="ellipse">
            <a:avLst/>
          </a:prstGeom>
          <a:gradFill rotWithShape="1">
            <a:gsLst>
              <a:gs pos="0">
                <a:srgbClr val="0183B7"/>
              </a:gs>
              <a:gs pos="100000">
                <a:srgbClr val="003D55"/>
              </a:gs>
            </a:gsLst>
            <a:path path="shape">
              <a:fillToRect l="50000" t="50000" r="50000" b="50000"/>
            </a:path>
          </a:gradFill>
          <a:ln w="25400" algn="ctr">
            <a:solidFill>
              <a:srgbClr val="014763"/>
            </a:solidFill>
            <a:round/>
            <a:headEnd/>
            <a:tailEnd/>
          </a:ln>
        </p:spPr>
        <p:txBody>
          <a:bodyPr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88" name="Oval 26"/>
          <p:cNvSpPr>
            <a:spLocks noChangeAspect="1" noChangeArrowheads="1"/>
          </p:cNvSpPr>
          <p:nvPr/>
        </p:nvSpPr>
        <p:spPr bwMode="auto">
          <a:xfrm>
            <a:off x="2065338" y="4975225"/>
            <a:ext cx="793750" cy="550863"/>
          </a:xfrm>
          <a:prstGeom prst="ellipse">
            <a:avLst/>
          </a:prstGeom>
          <a:gradFill rotWithShape="1">
            <a:gsLst>
              <a:gs pos="0">
                <a:srgbClr val="FFFFFF">
                  <a:alpha val="350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89" name="Text Box 27"/>
          <p:cNvSpPr txBox="1">
            <a:spLocks noChangeArrowheads="1"/>
          </p:cNvSpPr>
          <p:nvPr/>
        </p:nvSpPr>
        <p:spPr bwMode="auto">
          <a:xfrm>
            <a:off x="1858963" y="5267325"/>
            <a:ext cx="1133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 b="1">
                <a:solidFill>
                  <a:srgbClr val="FFFFFF"/>
                </a:solidFill>
              </a:rPr>
              <a:t>IT Essentials</a:t>
            </a:r>
          </a:p>
        </p:txBody>
      </p:sp>
      <p:grpSp>
        <p:nvGrpSpPr>
          <p:cNvPr id="7190" name="Group 28"/>
          <p:cNvGrpSpPr>
            <a:grpSpLocks/>
          </p:cNvGrpSpPr>
          <p:nvPr/>
        </p:nvGrpSpPr>
        <p:grpSpPr bwMode="auto">
          <a:xfrm>
            <a:off x="3273425" y="3935413"/>
            <a:ext cx="1651000" cy="1654175"/>
            <a:chOff x="2016" y="2383"/>
            <a:chExt cx="1025" cy="1025"/>
          </a:xfrm>
        </p:grpSpPr>
        <p:sp>
          <p:nvSpPr>
            <p:cNvPr id="7219" name="Oval 29"/>
            <p:cNvSpPr>
              <a:spLocks noChangeAspect="1" noChangeArrowheads="1"/>
            </p:cNvSpPr>
            <p:nvPr/>
          </p:nvSpPr>
          <p:spPr bwMode="auto">
            <a:xfrm>
              <a:off x="2016" y="3113"/>
              <a:ext cx="1025" cy="295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ctr"/>
              <a:endParaRPr lang="sk-SK">
                <a:solidFill>
                  <a:srgbClr val="000000"/>
                </a:solidFill>
              </a:endParaRPr>
            </a:p>
          </p:txBody>
        </p:sp>
        <p:grpSp>
          <p:nvGrpSpPr>
            <p:cNvPr id="7220" name="Group 30"/>
            <p:cNvGrpSpPr>
              <a:grpSpLocks/>
            </p:cNvGrpSpPr>
            <p:nvPr/>
          </p:nvGrpSpPr>
          <p:grpSpPr bwMode="auto">
            <a:xfrm>
              <a:off x="2092" y="2383"/>
              <a:ext cx="877" cy="880"/>
              <a:chOff x="2092" y="2383"/>
              <a:chExt cx="877" cy="880"/>
            </a:xfrm>
          </p:grpSpPr>
          <p:sp>
            <p:nvSpPr>
              <p:cNvPr id="7221" name="Oval 31"/>
              <p:cNvSpPr>
                <a:spLocks noChangeAspect="1" noChangeArrowheads="1"/>
              </p:cNvSpPr>
              <p:nvPr/>
            </p:nvSpPr>
            <p:spPr bwMode="auto">
              <a:xfrm>
                <a:off x="2092" y="2383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777777"/>
                  </a:gs>
                  <a:gs pos="100000">
                    <a:srgbClr val="373737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22" name="Oval 32"/>
              <p:cNvSpPr>
                <a:spLocks noChangeAspect="1" noChangeArrowheads="1"/>
              </p:cNvSpPr>
              <p:nvPr/>
            </p:nvSpPr>
            <p:spPr bwMode="auto">
              <a:xfrm>
                <a:off x="2231" y="2426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23" name="Text Box 33"/>
              <p:cNvSpPr txBox="1">
                <a:spLocks noChangeArrowheads="1"/>
              </p:cNvSpPr>
              <p:nvPr/>
            </p:nvSpPr>
            <p:spPr bwMode="auto">
              <a:xfrm>
                <a:off x="2120" y="2688"/>
                <a:ext cx="849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124" tIns="41061" rIns="82124" bIns="41061"/>
              <a:lstStyle>
                <a:lvl1pPr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CCNA Discovery</a:t>
                </a:r>
              </a:p>
            </p:txBody>
          </p:sp>
        </p:grpSp>
      </p:grpSp>
      <p:grpSp>
        <p:nvGrpSpPr>
          <p:cNvPr id="7191" name="Group 34"/>
          <p:cNvGrpSpPr>
            <a:grpSpLocks/>
          </p:cNvGrpSpPr>
          <p:nvPr/>
        </p:nvGrpSpPr>
        <p:grpSpPr bwMode="auto">
          <a:xfrm>
            <a:off x="7580313" y="2555875"/>
            <a:ext cx="1627187" cy="1687513"/>
            <a:chOff x="4800" y="1200"/>
            <a:chExt cx="1025" cy="1063"/>
          </a:xfrm>
        </p:grpSpPr>
        <p:sp>
          <p:nvSpPr>
            <p:cNvPr id="7214" name="Oval 35"/>
            <p:cNvSpPr>
              <a:spLocks noChangeAspect="1" noChangeArrowheads="1"/>
            </p:cNvSpPr>
            <p:nvPr/>
          </p:nvSpPr>
          <p:spPr bwMode="auto">
            <a:xfrm>
              <a:off x="4800" y="1968"/>
              <a:ext cx="1025" cy="295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ctr"/>
              <a:endParaRPr lang="sk-SK">
                <a:solidFill>
                  <a:srgbClr val="000000"/>
                </a:solidFill>
              </a:endParaRPr>
            </a:p>
          </p:txBody>
        </p:sp>
        <p:grpSp>
          <p:nvGrpSpPr>
            <p:cNvPr id="7215" name="Group 36"/>
            <p:cNvGrpSpPr>
              <a:grpSpLocks/>
            </p:cNvGrpSpPr>
            <p:nvPr/>
          </p:nvGrpSpPr>
          <p:grpSpPr bwMode="auto">
            <a:xfrm>
              <a:off x="4876" y="1200"/>
              <a:ext cx="873" cy="880"/>
              <a:chOff x="3984" y="1728"/>
              <a:chExt cx="873" cy="880"/>
            </a:xfrm>
          </p:grpSpPr>
          <p:sp>
            <p:nvSpPr>
              <p:cNvPr id="7216" name="Oval 37"/>
              <p:cNvSpPr>
                <a:spLocks noChangeAspect="1" noChangeArrowheads="1"/>
              </p:cNvSpPr>
              <p:nvPr/>
            </p:nvSpPr>
            <p:spPr bwMode="auto">
              <a:xfrm>
                <a:off x="3984" y="1728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83A2CF"/>
                  </a:gs>
                  <a:gs pos="100000">
                    <a:srgbClr val="3D4B6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3A2CF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17" name="Oval 38"/>
              <p:cNvSpPr>
                <a:spLocks noChangeAspect="1" noChangeArrowheads="1"/>
              </p:cNvSpPr>
              <p:nvPr/>
            </p:nvSpPr>
            <p:spPr bwMode="auto">
              <a:xfrm>
                <a:off x="4123" y="1771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18" name="Text Box 39"/>
              <p:cNvSpPr txBox="1">
                <a:spLocks noChangeArrowheads="1"/>
              </p:cNvSpPr>
              <p:nvPr/>
            </p:nvSpPr>
            <p:spPr bwMode="auto">
              <a:xfrm>
                <a:off x="4007" y="2069"/>
                <a:ext cx="8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124" tIns="41061" rIns="82124" bIns="41061"/>
              <a:lstStyle>
                <a:lvl1pPr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CCNP</a:t>
                </a:r>
              </a:p>
            </p:txBody>
          </p:sp>
        </p:grpSp>
      </p:grpSp>
      <p:sp>
        <p:nvSpPr>
          <p:cNvPr id="7192" name="Oval 41"/>
          <p:cNvSpPr>
            <a:spLocks noChangeAspect="1" noChangeArrowheads="1"/>
          </p:cNvSpPr>
          <p:nvPr/>
        </p:nvSpPr>
        <p:spPr bwMode="auto">
          <a:xfrm>
            <a:off x="6289675" y="4421188"/>
            <a:ext cx="1368425" cy="393700"/>
          </a:xfrm>
          <a:prstGeom prst="ellipse">
            <a:avLst/>
          </a:prstGeom>
          <a:gradFill rotWithShape="1">
            <a:gsLst>
              <a:gs pos="0">
                <a:srgbClr val="000000">
                  <a:alpha val="35001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93" name="Oval 43"/>
          <p:cNvSpPr>
            <a:spLocks noChangeAspect="1" noChangeArrowheads="1"/>
          </p:cNvSpPr>
          <p:nvPr/>
        </p:nvSpPr>
        <p:spPr bwMode="auto">
          <a:xfrm>
            <a:off x="6353175" y="3398838"/>
            <a:ext cx="1166813" cy="1171575"/>
          </a:xfrm>
          <a:prstGeom prst="ellipse">
            <a:avLst/>
          </a:prstGeom>
          <a:gradFill rotWithShape="1">
            <a:gsLst>
              <a:gs pos="0">
                <a:srgbClr val="B21A1A"/>
              </a:gs>
              <a:gs pos="100000">
                <a:srgbClr val="520C0C"/>
              </a:gs>
            </a:gsLst>
            <a:path path="shape">
              <a:fillToRect l="50000" t="50000" r="50000" b="50000"/>
            </a:path>
          </a:gradFill>
          <a:ln w="25400" algn="ctr">
            <a:solidFill>
              <a:srgbClr val="8A1414"/>
            </a:solidFill>
            <a:round/>
            <a:headEnd/>
            <a:tailEnd/>
          </a:ln>
        </p:spPr>
        <p:txBody>
          <a:bodyPr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94" name="Oval 44"/>
          <p:cNvSpPr>
            <a:spLocks noChangeAspect="1" noChangeArrowheads="1"/>
          </p:cNvSpPr>
          <p:nvPr/>
        </p:nvSpPr>
        <p:spPr bwMode="auto">
          <a:xfrm>
            <a:off x="6538913" y="3455988"/>
            <a:ext cx="795337" cy="550862"/>
          </a:xfrm>
          <a:prstGeom prst="ellipse">
            <a:avLst/>
          </a:prstGeom>
          <a:gradFill rotWithShape="1">
            <a:gsLst>
              <a:gs pos="0">
                <a:srgbClr val="FFFFFF">
                  <a:alpha val="350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195" name="Text Box 45"/>
          <p:cNvSpPr txBox="1">
            <a:spLocks noChangeArrowheads="1"/>
          </p:cNvSpPr>
          <p:nvPr/>
        </p:nvSpPr>
        <p:spPr bwMode="auto">
          <a:xfrm>
            <a:off x="6373813" y="3876675"/>
            <a:ext cx="113506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 b="1">
                <a:solidFill>
                  <a:srgbClr val="FFFFFF"/>
                </a:solidFill>
              </a:rPr>
              <a:t>Security</a:t>
            </a:r>
          </a:p>
        </p:txBody>
      </p:sp>
      <p:grpSp>
        <p:nvGrpSpPr>
          <p:cNvPr id="7196" name="Group 46"/>
          <p:cNvGrpSpPr>
            <a:grpSpLocks/>
          </p:cNvGrpSpPr>
          <p:nvPr/>
        </p:nvGrpSpPr>
        <p:grpSpPr bwMode="auto">
          <a:xfrm>
            <a:off x="4760913" y="3935413"/>
            <a:ext cx="1651000" cy="1654175"/>
            <a:chOff x="3089" y="2383"/>
            <a:chExt cx="1025" cy="1025"/>
          </a:xfrm>
        </p:grpSpPr>
        <p:sp>
          <p:nvSpPr>
            <p:cNvPr id="7209" name="Oval 47"/>
            <p:cNvSpPr>
              <a:spLocks noChangeAspect="1" noChangeArrowheads="1"/>
            </p:cNvSpPr>
            <p:nvPr/>
          </p:nvSpPr>
          <p:spPr bwMode="auto">
            <a:xfrm>
              <a:off x="3089" y="3113"/>
              <a:ext cx="1025" cy="295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ctr"/>
              <a:endParaRPr lang="sk-SK">
                <a:solidFill>
                  <a:srgbClr val="000000"/>
                </a:solidFill>
              </a:endParaRPr>
            </a:p>
          </p:txBody>
        </p:sp>
        <p:grpSp>
          <p:nvGrpSpPr>
            <p:cNvPr id="7210" name="Group 48"/>
            <p:cNvGrpSpPr>
              <a:grpSpLocks/>
            </p:cNvGrpSpPr>
            <p:nvPr/>
          </p:nvGrpSpPr>
          <p:grpSpPr bwMode="auto">
            <a:xfrm>
              <a:off x="3165" y="2383"/>
              <a:ext cx="877" cy="880"/>
              <a:chOff x="2092" y="2383"/>
              <a:chExt cx="877" cy="880"/>
            </a:xfrm>
          </p:grpSpPr>
          <p:sp>
            <p:nvSpPr>
              <p:cNvPr id="7211" name="Oval 49"/>
              <p:cNvSpPr>
                <a:spLocks noChangeAspect="1" noChangeArrowheads="1"/>
              </p:cNvSpPr>
              <p:nvPr/>
            </p:nvSpPr>
            <p:spPr bwMode="auto">
              <a:xfrm>
                <a:off x="2092" y="2383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EFB525"/>
                  </a:gs>
                  <a:gs pos="100000">
                    <a:srgbClr val="6F5411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B3840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12" name="Oval 50"/>
              <p:cNvSpPr>
                <a:spLocks noChangeAspect="1" noChangeArrowheads="1"/>
              </p:cNvSpPr>
              <p:nvPr/>
            </p:nvSpPr>
            <p:spPr bwMode="auto">
              <a:xfrm>
                <a:off x="2231" y="2426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7213" name="Text Box 51"/>
              <p:cNvSpPr txBox="1">
                <a:spLocks noChangeArrowheads="1"/>
              </p:cNvSpPr>
              <p:nvPr/>
            </p:nvSpPr>
            <p:spPr bwMode="auto">
              <a:xfrm>
                <a:off x="2120" y="2688"/>
                <a:ext cx="849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124" tIns="41061" rIns="82124" bIns="41061"/>
              <a:lstStyle>
                <a:lvl1pPr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14388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CCNA Exploration</a:t>
                </a:r>
              </a:p>
            </p:txBody>
          </p:sp>
        </p:grpSp>
      </p:grpSp>
      <p:sp>
        <p:nvSpPr>
          <p:cNvPr id="102" name="Text Box 52"/>
          <p:cNvSpPr txBox="1">
            <a:spLocks noChangeArrowheads="1"/>
          </p:cNvSpPr>
          <p:nvPr/>
        </p:nvSpPr>
        <p:spPr bwMode="auto">
          <a:xfrm>
            <a:off x="3359150" y="1668463"/>
            <a:ext cx="14382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>
                <a:solidFill>
                  <a:srgbClr val="000000"/>
                </a:solidFill>
              </a:rPr>
              <a:t>Networking for </a:t>
            </a:r>
            <a:br>
              <a:rPr lang="en-US" sz="1000" b="1">
                <a:solidFill>
                  <a:srgbClr val="000000"/>
                </a:solidFill>
              </a:rPr>
            </a:br>
            <a:r>
              <a:rPr lang="en-US" sz="1000" b="1">
                <a:solidFill>
                  <a:srgbClr val="000000"/>
                </a:solidFill>
              </a:rPr>
              <a:t>Home and Small </a:t>
            </a:r>
            <a:br>
              <a:rPr lang="en-US" sz="1000" b="1">
                <a:solidFill>
                  <a:srgbClr val="000000"/>
                </a:solidFill>
              </a:rPr>
            </a:br>
            <a:r>
              <a:rPr lang="en-US" sz="1000" b="1">
                <a:solidFill>
                  <a:srgbClr val="000000"/>
                </a:solidFill>
              </a:rPr>
              <a:t>Businesses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Working at a </a:t>
            </a:r>
            <a:br>
              <a:rPr lang="en-US" sz="1000" b="1">
                <a:solidFill>
                  <a:srgbClr val="000000"/>
                </a:solidFill>
              </a:rPr>
            </a:br>
            <a:r>
              <a:rPr lang="en-US" sz="1000" b="1">
                <a:solidFill>
                  <a:srgbClr val="000000"/>
                </a:solidFill>
              </a:rPr>
              <a:t>Small-to-Medium Business </a:t>
            </a:r>
            <a:br>
              <a:rPr lang="en-US" sz="1000" b="1">
                <a:solidFill>
                  <a:srgbClr val="000000"/>
                </a:solidFill>
              </a:rPr>
            </a:br>
            <a:r>
              <a:rPr lang="en-US" sz="1000" b="1">
                <a:solidFill>
                  <a:srgbClr val="000000"/>
                </a:solidFill>
              </a:rPr>
              <a:t>or ISP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Introducing Routing and Switching in the Enterprise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Designing and Supporting Computer Networks </a:t>
            </a:r>
          </a:p>
        </p:txBody>
      </p:sp>
      <p:sp>
        <p:nvSpPr>
          <p:cNvPr id="103" name="Text Box 53"/>
          <p:cNvSpPr txBox="1">
            <a:spLocks noChangeArrowheads="1"/>
          </p:cNvSpPr>
          <p:nvPr/>
        </p:nvSpPr>
        <p:spPr bwMode="auto">
          <a:xfrm>
            <a:off x="4810125" y="1668463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>
                <a:solidFill>
                  <a:srgbClr val="000000"/>
                </a:solidFill>
              </a:rPr>
              <a:t>Network Fundamentals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Routing Protocols and Concepts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LAN Switching and Wireless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Accessing the WAN</a:t>
            </a:r>
          </a:p>
        </p:txBody>
      </p:sp>
      <p:sp>
        <p:nvSpPr>
          <p:cNvPr id="104" name="Text Box 54"/>
          <p:cNvSpPr txBox="1">
            <a:spLocks noChangeArrowheads="1"/>
          </p:cNvSpPr>
          <p:nvPr/>
        </p:nvSpPr>
        <p:spPr bwMode="auto">
          <a:xfrm>
            <a:off x="6324600" y="1668463"/>
            <a:ext cx="11430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 b="1">
                <a:solidFill>
                  <a:srgbClr val="000000"/>
                </a:solidFill>
              </a:rPr>
              <a:t>CCNA</a:t>
            </a:r>
          </a:p>
          <a:p>
            <a:pPr algn="ctr"/>
            <a:r>
              <a:rPr lang="en-US" sz="1000" b="1">
                <a:solidFill>
                  <a:srgbClr val="000000"/>
                </a:solidFill>
              </a:rPr>
              <a:t> Security</a:t>
            </a:r>
          </a:p>
        </p:txBody>
      </p:sp>
      <p:sp>
        <p:nvSpPr>
          <p:cNvPr id="105" name="Text Box 55"/>
          <p:cNvSpPr txBox="1">
            <a:spLocks noChangeArrowheads="1"/>
          </p:cNvSpPr>
          <p:nvPr/>
        </p:nvSpPr>
        <p:spPr bwMode="auto">
          <a:xfrm>
            <a:off x="7688263" y="804863"/>
            <a:ext cx="13493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1000" b="1">
                <a:solidFill>
                  <a:srgbClr val="000000"/>
                </a:solidFill>
              </a:rPr>
              <a:t>Advanced Routing</a:t>
            </a:r>
            <a:endParaRPr lang="en-US" sz="1000" b="1">
              <a:solidFill>
                <a:srgbClr val="000000"/>
              </a:solidFill>
            </a:endParaRP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sk-SK" sz="1000" b="1">
                <a:solidFill>
                  <a:srgbClr val="000000"/>
                </a:solidFill>
              </a:rPr>
              <a:t>Advanced Switching</a:t>
            </a:r>
            <a:endParaRPr lang="en-US" sz="1000" b="1">
              <a:solidFill>
                <a:srgbClr val="000000"/>
              </a:solidFill>
            </a:endParaRPr>
          </a:p>
          <a:p>
            <a:pPr algn="ctr"/>
            <a:endParaRPr lang="en-US" sz="1000" b="1">
              <a:solidFill>
                <a:srgbClr val="000000"/>
              </a:solidFill>
            </a:endParaRPr>
          </a:p>
          <a:p>
            <a:pPr algn="ctr"/>
            <a:r>
              <a:rPr lang="sk-SK" sz="1000" b="1">
                <a:solidFill>
                  <a:srgbClr val="000000"/>
                </a:solidFill>
              </a:rPr>
              <a:t>Troubleshooting Networks</a:t>
            </a:r>
            <a:endParaRPr lang="en-US" sz="1000" b="1">
              <a:solidFill>
                <a:srgbClr val="000000"/>
              </a:solidFill>
            </a:endParaRPr>
          </a:p>
        </p:txBody>
      </p:sp>
      <p:sp>
        <p:nvSpPr>
          <p:cNvPr id="7201" name="Rectangle 8"/>
          <p:cNvSpPr>
            <a:spLocks noChangeArrowheads="1"/>
          </p:cNvSpPr>
          <p:nvPr/>
        </p:nvSpPr>
        <p:spPr bwMode="auto">
          <a:xfrm>
            <a:off x="50800" y="2649538"/>
            <a:ext cx="1539875" cy="42084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202" name="AutoShape 17"/>
          <p:cNvSpPr>
            <a:spLocks noChangeArrowheads="1"/>
          </p:cNvSpPr>
          <p:nvPr/>
        </p:nvSpPr>
        <p:spPr bwMode="auto">
          <a:xfrm rot="-5400000">
            <a:off x="-1419224" y="3962400"/>
            <a:ext cx="4481512" cy="1309687"/>
          </a:xfrm>
          <a:prstGeom prst="homePlate">
            <a:avLst>
              <a:gd name="adj" fmla="val 22020"/>
            </a:avLst>
          </a:prstGeom>
          <a:solidFill>
            <a:srgbClr val="0183B7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7203" name="Text Box 18"/>
          <p:cNvSpPr txBox="1">
            <a:spLocks noChangeArrowheads="1"/>
          </p:cNvSpPr>
          <p:nvPr/>
        </p:nvSpPr>
        <p:spPr bwMode="auto">
          <a:xfrm>
            <a:off x="0" y="2743200"/>
            <a:ext cx="1609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Network Professional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204" name="Text Box 19"/>
          <p:cNvSpPr txBox="1">
            <a:spLocks noChangeArrowheads="1"/>
          </p:cNvSpPr>
          <p:nvPr/>
        </p:nvSpPr>
        <p:spPr bwMode="auto">
          <a:xfrm>
            <a:off x="3175" y="5614988"/>
            <a:ext cx="16097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IT Technician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205" name="Text Box 20"/>
          <p:cNvSpPr txBox="1">
            <a:spLocks noChangeArrowheads="1"/>
          </p:cNvSpPr>
          <p:nvPr/>
        </p:nvSpPr>
        <p:spPr bwMode="auto">
          <a:xfrm>
            <a:off x="0" y="4897438"/>
            <a:ext cx="1609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Network Technician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206" name="Text Box 21"/>
          <p:cNvSpPr txBox="1">
            <a:spLocks noChangeArrowheads="1"/>
          </p:cNvSpPr>
          <p:nvPr/>
        </p:nvSpPr>
        <p:spPr bwMode="auto">
          <a:xfrm>
            <a:off x="0" y="4179888"/>
            <a:ext cx="1609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Network Associate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207" name="Text Box 22"/>
          <p:cNvSpPr txBox="1">
            <a:spLocks noChangeArrowheads="1"/>
          </p:cNvSpPr>
          <p:nvPr/>
        </p:nvSpPr>
        <p:spPr bwMode="auto">
          <a:xfrm>
            <a:off x="0" y="3460750"/>
            <a:ext cx="1609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Network Specialist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702973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Kurzy v sieťovej akadémii</a:t>
            </a:r>
          </a:p>
        </p:txBody>
      </p:sp>
    </p:spTree>
    <p:extLst>
      <p:ext uri="{BB962C8B-B14F-4D97-AF65-F5344CB8AC3E}">
        <p14:creationId xmlns:p14="http://schemas.microsoft.com/office/powerpoint/2010/main" val="27181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9" grpId="0"/>
      <p:bldP spid="69" grpId="1"/>
      <p:bldP spid="69" grpId="2"/>
      <p:bldP spid="102" grpId="0"/>
      <p:bldP spid="102" grpId="1"/>
      <p:bldP spid="102" grpId="2"/>
      <p:bldP spid="103" grpId="0"/>
      <p:bldP spid="103" grpId="1"/>
      <p:bldP spid="103" grpId="2"/>
      <p:bldP spid="104" grpId="0"/>
      <p:bldP spid="104" grpId="1"/>
      <p:bldP spid="104" grpId="2"/>
      <p:bldP spid="10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Nástroje na kvalitu služby</a:t>
            </a:r>
            <a:endParaRPr lang="en-US" dirty="0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paketových sieťach je, na rozdiel od sietí s prepínaním okruhov, potrebné používať rôzne nástroje na garanciu QoS</a:t>
            </a:r>
            <a:endParaRPr lang="en-US" dirty="0"/>
          </a:p>
        </p:txBody>
      </p:sp>
      <p:pic>
        <p:nvPicPr>
          <p:cNvPr id="12789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1" y="1948635"/>
            <a:ext cx="7284418" cy="490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1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Bezpečnosť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Bezpečnosť je schopnosť siete chrániť prenášanú informáciu a prístup k nej tak, aby ju nebolo možné neoprávnene vidieť, podstrčiť alebo pozmeniť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80" y="2420888"/>
            <a:ext cx="7596220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Aspekty komunikačnej bezpečnosti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Utajenie obsahu správy (confidentiality)</a:t>
            </a:r>
          </a:p>
          <a:p>
            <a:pPr lvl="1"/>
            <a:r>
              <a:rPr lang="sk-SK" dirty="0" smtClean="0"/>
              <a:t>Šifrovanie dát</a:t>
            </a:r>
          </a:p>
          <a:p>
            <a:r>
              <a:rPr lang="sk-SK" dirty="0" smtClean="0"/>
              <a:t>Overenie pôvodu správy (authenticity)</a:t>
            </a:r>
          </a:p>
          <a:p>
            <a:pPr lvl="1"/>
            <a:r>
              <a:rPr lang="sk-SK" dirty="0" smtClean="0"/>
              <a:t>Identifikovanie odosielateľov a príjemcov použitím autentifikačných mechanizmov (heslá, certifikáty, ...)</a:t>
            </a:r>
          </a:p>
          <a:p>
            <a:r>
              <a:rPr lang="sk-SK" dirty="0" smtClean="0"/>
              <a:t>Overenie originality správy (integrity)</a:t>
            </a:r>
          </a:p>
          <a:p>
            <a:pPr lvl="1"/>
            <a:r>
              <a:rPr lang="sk-SK" dirty="0" smtClean="0"/>
              <a:t>Digitálne podpisy</a:t>
            </a:r>
          </a:p>
          <a:p>
            <a:r>
              <a:rPr lang="sk-SK" dirty="0" smtClean="0"/>
              <a:t>Zabezpečenie dostupnosti (availability)</a:t>
            </a:r>
          </a:p>
          <a:p>
            <a:pPr lvl="1"/>
            <a:r>
              <a:rPr lang="sk-SK" dirty="0" smtClean="0"/>
              <a:t>Ochrana pred znefunkčnením siete vírusmi, vonkajšími útokmi, pokusmi o spôsobenie Denial of Service (odmietanie služby), ...</a:t>
            </a:r>
          </a:p>
          <a:p>
            <a:pPr lvl="1"/>
            <a:r>
              <a:rPr lang="sk-SK" dirty="0" smtClean="0"/>
              <a:t>Nástroje: firewally, Intrusion Detection/Prevention systémy, antivírusové programy, redundantný dizajn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698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Prenos správ cez komunikačné siete</a:t>
            </a:r>
            <a:endParaRPr lang="en-US" dirty="0"/>
          </a:p>
        </p:txBody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V tzv. paketových sieťach, ktorými sa budeme zaoberať, sa prenášané dáta prenášajú po diskrétnych úsekoch</a:t>
            </a:r>
          </a:p>
          <a:p>
            <a:pPr lvl="1"/>
            <a:r>
              <a:rPr lang="sk-SK" dirty="0" smtClean="0"/>
              <a:t>Tieto úseky sa všeobecne nazývajú </a:t>
            </a:r>
            <a:r>
              <a:rPr lang="sk-SK" dirty="0" smtClean="0">
                <a:solidFill>
                  <a:schemeClr val="tx2"/>
                </a:solidFill>
              </a:rPr>
              <a:t>datagramy</a:t>
            </a:r>
            <a:r>
              <a:rPr lang="sk-SK" dirty="0" smtClean="0"/>
              <a:t> a podľa ich typu ich neskôr budeme deliť na </a:t>
            </a:r>
            <a:r>
              <a:rPr lang="sk-SK" dirty="0" smtClean="0">
                <a:solidFill>
                  <a:schemeClr val="tx2"/>
                </a:solidFill>
              </a:rPr>
              <a:t>rámce</a:t>
            </a:r>
            <a:r>
              <a:rPr lang="sk-SK" dirty="0" smtClean="0"/>
              <a:t>, </a:t>
            </a:r>
            <a:r>
              <a:rPr lang="sk-SK" dirty="0" smtClean="0">
                <a:solidFill>
                  <a:schemeClr val="tx2"/>
                </a:solidFill>
              </a:rPr>
              <a:t>pakety</a:t>
            </a:r>
            <a:r>
              <a:rPr lang="sk-SK" dirty="0" smtClean="0"/>
              <a:t> a </a:t>
            </a:r>
            <a:r>
              <a:rPr lang="sk-SK" dirty="0" smtClean="0">
                <a:solidFill>
                  <a:schemeClr val="tx2"/>
                </a:solidFill>
              </a:rPr>
              <a:t>segmenty</a:t>
            </a:r>
          </a:p>
          <a:p>
            <a:pPr lvl="1"/>
            <a:r>
              <a:rPr lang="sk-SK" dirty="0" smtClean="0"/>
              <a:t>Rozdelenie dát do datagramov nazývame </a:t>
            </a:r>
            <a:r>
              <a:rPr lang="sk-SK" b="1" dirty="0" smtClean="0">
                <a:solidFill>
                  <a:schemeClr val="accent2"/>
                </a:solidFill>
              </a:rPr>
              <a:t>segmentácia</a:t>
            </a:r>
          </a:p>
          <a:p>
            <a:r>
              <a:rPr lang="sk-SK" dirty="0" smtClean="0"/>
              <a:t>Tento princíp má svoje výhody</a:t>
            </a:r>
          </a:p>
          <a:p>
            <a:pPr lvl="1"/>
            <a:r>
              <a:rPr lang="sk-SK" dirty="0" smtClean="0"/>
              <a:t>Datagramy sú doručované nezávisle na sebe</a:t>
            </a:r>
          </a:p>
          <a:p>
            <a:pPr lvl="1"/>
            <a:r>
              <a:rPr lang="sk-SK" dirty="0" smtClean="0"/>
              <a:t>Na prenosovom médiu sa môžu rýchlo striedať mnohí odosielatelia a využívať ho spoločne – tzv. </a:t>
            </a:r>
            <a:r>
              <a:rPr lang="sk-SK" b="1" dirty="0" smtClean="0">
                <a:solidFill>
                  <a:schemeClr val="accent2"/>
                </a:solidFill>
              </a:rPr>
              <a:t>multiplexovanie</a:t>
            </a:r>
          </a:p>
          <a:p>
            <a:pPr lvl="1"/>
            <a:r>
              <a:rPr lang="sk-SK" dirty="0" smtClean="0"/>
              <a:t>Ak sa datagram poškodí, stačí zopakovať jeho odoslanie, netreba opakovať odoslanie celej správy</a:t>
            </a:r>
          </a:p>
          <a:p>
            <a:r>
              <a:rPr lang="sk-SK" dirty="0" smtClean="0"/>
              <a:t>Sú tu, samozrejme, aj nevýhody</a:t>
            </a:r>
          </a:p>
          <a:p>
            <a:pPr lvl="1"/>
            <a:r>
              <a:rPr lang="sk-SK" dirty="0" smtClean="0"/>
              <a:t>Každý datagram musí niesť samostatnú informáciu o tom, kto ho odoslal, komu je adresovaný a ako má byť použitý. Túto informáciu treba pre každý datagram vytvoriť, spolu s ním preniesť a použiť ju</a:t>
            </a:r>
          </a:p>
        </p:txBody>
      </p:sp>
    </p:spTree>
    <p:extLst>
      <p:ext uri="{BB962C8B-B14F-4D97-AF65-F5344CB8AC3E}">
        <p14:creationId xmlns:p14="http://schemas.microsoft.com/office/powerpoint/2010/main" val="5708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Koncové a medziľahlé zariadenia v sieťach</a:t>
            </a:r>
            <a:endParaRPr lang="en-US" dirty="0"/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Koncové zariadenia (end devices) predstavujú koncový bod komunikácie</a:t>
            </a:r>
          </a:p>
          <a:p>
            <a:pPr lvl="1"/>
            <a:r>
              <a:rPr lang="sk-SK" dirty="0" smtClean="0"/>
              <a:t>Typicky ich ovláda ich používateľ – človek</a:t>
            </a:r>
          </a:p>
          <a:p>
            <a:pPr lvl="1"/>
            <a:r>
              <a:rPr lang="sk-SK" dirty="0" smtClean="0"/>
              <a:t>Dáta v koncových zariadeniach vznikajú a spracúvajú sa, obvykle však cez ne neprechádzajú (počítače, tlačiarne, IP telefóny, kamery, diskové úložiská, ...)</a:t>
            </a:r>
          </a:p>
          <a:p>
            <a:pPr lvl="1"/>
            <a:r>
              <a:rPr lang="sk-SK" dirty="0" smtClean="0"/>
              <a:t>Typické úlohy koncových zariadení: klient, server, klient i server</a:t>
            </a:r>
          </a:p>
        </p:txBody>
      </p:sp>
      <p:pic>
        <p:nvPicPr>
          <p:cNvPr id="127488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 b="2835"/>
          <a:stretch/>
        </p:blipFill>
        <p:spPr bwMode="auto">
          <a:xfrm>
            <a:off x="1349375" y="3729208"/>
            <a:ext cx="6445250" cy="312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0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Koncové a medziľahlé zariadenia v sieťach</a:t>
            </a:r>
            <a:endParaRPr lang="en-US" dirty="0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Medziľahlé (intermediary) zariadenia prepájajú viaceré časti siete do väčšieho celku</a:t>
            </a:r>
          </a:p>
          <a:p>
            <a:pPr lvl="1"/>
            <a:r>
              <a:rPr lang="sk-SK" sz="1800" dirty="0" smtClean="0"/>
              <a:t>Regenerujú a preposielajú prenášaný signál</a:t>
            </a:r>
          </a:p>
          <a:p>
            <a:pPr lvl="1"/>
            <a:r>
              <a:rPr lang="sk-SK" sz="1800" dirty="0" smtClean="0"/>
              <a:t>Udržiavajú informácie o cestách do cieľových sietí</a:t>
            </a:r>
          </a:p>
          <a:p>
            <a:pPr lvl="1"/>
            <a:r>
              <a:rPr lang="sk-SK" sz="1800" dirty="0" smtClean="0"/>
              <a:t>Informujú ďalšie zariadenia o chybách a zlyhaniach v komunikácii</a:t>
            </a:r>
          </a:p>
          <a:p>
            <a:pPr lvl="1"/>
            <a:r>
              <a:rPr lang="sk-SK" sz="1800" dirty="0" smtClean="0"/>
              <a:t>Pri výpadku primárnej cesty presmerujú dáta záložnými trasami</a:t>
            </a:r>
          </a:p>
          <a:p>
            <a:pPr lvl="1"/>
            <a:r>
              <a:rPr lang="sk-SK" sz="1800" dirty="0" smtClean="0"/>
              <a:t>Obsluhujú tok dát na základe požiadaviek na kvalitu služby</a:t>
            </a:r>
          </a:p>
          <a:p>
            <a:pPr lvl="1"/>
            <a:r>
              <a:rPr lang="sk-SK" sz="1800" dirty="0" smtClean="0"/>
              <a:t>Povoľujú alebo zakazujú tok dát na základe bezpečnostných pravidiel</a:t>
            </a:r>
          </a:p>
          <a:p>
            <a:pPr lvl="1"/>
            <a:r>
              <a:rPr lang="sk-SK" sz="1800" dirty="0" smtClean="0"/>
              <a:t>Typické zariadenia: rozbočovače (hub), prepínače (switch), smerovače (router), firewally, prístupové body (access point), opakovače (repeaters), ...</a:t>
            </a:r>
          </a:p>
        </p:txBody>
      </p:sp>
      <p:pic>
        <p:nvPicPr>
          <p:cNvPr id="1278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30" y="4537402"/>
            <a:ext cx="5169570" cy="232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3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Médiá v sieťach</a:t>
            </a:r>
            <a:endParaRPr lang="en-US" dirty="0"/>
          </a:p>
        </p:txBody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Sieťové médiá predstavujú prostredie, ktorým sa šíri signál prenášajúci informáciu</a:t>
            </a:r>
          </a:p>
          <a:p>
            <a:pPr lvl="1"/>
            <a:r>
              <a:rPr lang="sk-SK" sz="1800" dirty="0" smtClean="0"/>
              <a:t>Médiá sú rôznych druhov, no tradične sa delia na metalické, optické a bezdrôtové</a:t>
            </a:r>
          </a:p>
          <a:p>
            <a:pPr lvl="1"/>
            <a:r>
              <a:rPr lang="sk-SK" sz="1800" dirty="0" smtClean="0"/>
              <a:t>Líšia sa dosiahnuteľnou rýchlosťou, vzdialenosťou, vhodnosťou do daného prostredia, cenou média a jeho inštalácie</a:t>
            </a:r>
          </a:p>
        </p:txBody>
      </p:sp>
      <p:pic>
        <p:nvPicPr>
          <p:cNvPr id="12769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2" y="3033648"/>
            <a:ext cx="5397217" cy="382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9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Úloha protokolov v sieťovej komunikácii</a:t>
            </a:r>
            <a:endParaRPr lang="en-US" dirty="0"/>
          </a:p>
        </p:txBody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143000"/>
            <a:ext cx="5437509" cy="5598368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Úspešná komunikácia sa musí riadiť istými pravidlami</a:t>
            </a:r>
          </a:p>
          <a:p>
            <a:r>
              <a:rPr lang="sk-SK" dirty="0"/>
              <a:t>V sieťach tieto pravidlá nazývame </a:t>
            </a:r>
            <a:r>
              <a:rPr lang="sk-SK" b="1" dirty="0">
                <a:solidFill>
                  <a:schemeClr val="accent2"/>
                </a:solidFill>
              </a:rPr>
              <a:t>protokoly</a:t>
            </a:r>
          </a:p>
          <a:p>
            <a:r>
              <a:rPr lang="sk-SK" dirty="0"/>
              <a:t>Protokol je formálny </a:t>
            </a:r>
            <a:r>
              <a:rPr lang="sk-SK" dirty="0" smtClean="0"/>
              <a:t>popis, ktorý stanovuje:</a:t>
            </a:r>
          </a:p>
          <a:p>
            <a:pPr lvl="1"/>
            <a:r>
              <a:rPr lang="sk-SK" dirty="0" smtClean="0"/>
              <a:t>Formát čiže syntax prenášaných správ (niekedy </a:t>
            </a:r>
            <a:r>
              <a:rPr lang="sk-SK" dirty="0" smtClean="0">
                <a:solidFill>
                  <a:schemeClr val="tx2"/>
                </a:solidFill>
              </a:rPr>
              <a:t>Protocol Data Unit, PDU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Význam čiže sémantiku prenášaných správ</a:t>
            </a:r>
          </a:p>
          <a:p>
            <a:pPr lvl="1"/>
            <a:r>
              <a:rPr lang="sk-SK" dirty="0" smtClean="0"/>
              <a:t>Spôsob prenosu týchto správ</a:t>
            </a:r>
          </a:p>
          <a:p>
            <a:pPr lvl="1"/>
            <a:r>
              <a:rPr lang="sk-SK" dirty="0" smtClean="0"/>
              <a:t>Spôsob čiže algoritmus spracovania obsahu prenášaných správ</a:t>
            </a:r>
          </a:p>
          <a:p>
            <a:r>
              <a:rPr lang="sk-SK" dirty="0" smtClean="0"/>
              <a:t>Protokol slúži na zabezpečenie istej konkrétnej služby</a:t>
            </a:r>
          </a:p>
          <a:p>
            <a:pPr lvl="1"/>
            <a:r>
              <a:rPr lang="sk-SK" dirty="0" smtClean="0"/>
              <a:t>Hľadanie ciest do iných sietí</a:t>
            </a:r>
          </a:p>
          <a:p>
            <a:pPr lvl="1"/>
            <a:r>
              <a:rPr lang="sk-SK" dirty="0" smtClean="0"/>
              <a:t>Signalizácia o chybách</a:t>
            </a:r>
          </a:p>
          <a:p>
            <a:pPr lvl="1"/>
            <a:r>
              <a:rPr lang="sk-SK" dirty="0" smtClean="0"/>
              <a:t>Zostavenie a ukončenie spojenia</a:t>
            </a:r>
          </a:p>
          <a:p>
            <a:pPr lvl="1"/>
            <a:r>
              <a:rPr lang="sk-SK" dirty="0" smtClean="0"/>
              <a:t>... a samozrejme, všetky naše sieťové služby (mail, web, IM, atď.)</a:t>
            </a:r>
          </a:p>
          <a:p>
            <a:pPr lvl="1"/>
            <a:r>
              <a:rPr lang="sk-SK" dirty="0" smtClean="0"/>
              <a:t>... a všetko ďalšie </a:t>
            </a:r>
            <a:r>
              <a:rPr lang="sk-SK" dirty="0" smtClean="0">
                <a:sym typeface="Wingdings" pitchFamily="2" charset="2"/>
              </a:rPr>
              <a:t></a:t>
            </a:r>
            <a:endParaRPr lang="sk-SK" dirty="0" smtClean="0"/>
          </a:p>
        </p:txBody>
      </p:sp>
      <p:pic>
        <p:nvPicPr>
          <p:cNvPr id="128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7" y="1243013"/>
            <a:ext cx="3382963" cy="524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7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Sieťové protokoly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Protokoly sa zvyknú podľa svojho pôvodu a dostupnosti rozlišovať na </a:t>
            </a:r>
            <a:r>
              <a:rPr lang="sk-SK" dirty="0" smtClean="0">
                <a:solidFill>
                  <a:schemeClr val="tx2"/>
                </a:solidFill>
              </a:rPr>
              <a:t>proprietárne</a:t>
            </a:r>
            <a:r>
              <a:rPr lang="sk-SK" dirty="0" smtClean="0"/>
              <a:t> a </a:t>
            </a:r>
            <a:r>
              <a:rPr lang="sk-SK" dirty="0" smtClean="0">
                <a:solidFill>
                  <a:schemeClr val="tx2"/>
                </a:solidFill>
              </a:rPr>
              <a:t>otvorené</a:t>
            </a:r>
          </a:p>
          <a:p>
            <a:r>
              <a:rPr lang="sk-SK" dirty="0" smtClean="0"/>
              <a:t>Proprietárny protokol</a:t>
            </a:r>
          </a:p>
          <a:p>
            <a:pPr lvl="1"/>
            <a:r>
              <a:rPr lang="sk-SK" dirty="0" smtClean="0"/>
              <a:t>Protokol, ktorý si jeho výrobca chráni ako intelektuálne vlastníctvo</a:t>
            </a:r>
          </a:p>
          <a:p>
            <a:pPr lvl="2"/>
            <a:r>
              <a:rPr lang="sk-SK" dirty="0"/>
              <a:t>N</a:t>
            </a:r>
            <a:r>
              <a:rPr lang="sk-SK" dirty="0" smtClean="0"/>
              <a:t>ezverejnil jeho popis, prípadne</a:t>
            </a:r>
          </a:p>
          <a:p>
            <a:pPr lvl="2"/>
            <a:r>
              <a:rPr lang="sk-SK" dirty="0" smtClean="0"/>
              <a:t>Jeho časti alebo celý protokol si patentoval, prípadne</a:t>
            </a:r>
          </a:p>
          <a:p>
            <a:pPr lvl="2"/>
            <a:r>
              <a:rPr lang="sk-SK" dirty="0"/>
              <a:t>P</a:t>
            </a:r>
            <a:r>
              <a:rPr lang="sk-SK" dirty="0" smtClean="0"/>
              <a:t>ožaduje za jeho používanie či implementáciu poplatky</a:t>
            </a:r>
          </a:p>
          <a:p>
            <a:pPr lvl="1"/>
            <a:r>
              <a:rPr lang="sk-SK" dirty="0" smtClean="0"/>
              <a:t>Typické firemné protokoly konkrétnych výrobcov</a:t>
            </a:r>
          </a:p>
          <a:p>
            <a:r>
              <a:rPr lang="sk-SK" dirty="0" smtClean="0"/>
              <a:t>Otvorený protokol</a:t>
            </a:r>
          </a:p>
          <a:p>
            <a:pPr lvl="1"/>
            <a:r>
              <a:rPr lang="sk-SK" dirty="0" smtClean="0"/>
              <a:t>Protokol, popis ktorého je voľne k dispozícii (nie nevyhnutne zadarmo) a ktorý môže slobodne implementovať akýkoľvek výrobca</a:t>
            </a:r>
          </a:p>
          <a:p>
            <a:pPr lvl="1"/>
            <a:r>
              <a:rPr lang="sk-SK" dirty="0" smtClean="0"/>
              <a:t>Otvorené protokoly sú najčastejšie dielom tzv. štandardizačných alebo normalizačných organizácií (IEEE, ISO, ITU-T, ETSI, IETF, ...)</a:t>
            </a:r>
          </a:p>
          <a:p>
            <a:pPr lvl="1"/>
            <a:r>
              <a:rPr lang="sk-SK" dirty="0" smtClean="0"/>
              <a:t>Používanie otvorených protokolov by malo byť preferované, pretože umožňuje kompatibilitu zariadení rôznych výrobcov</a:t>
            </a:r>
          </a:p>
        </p:txBody>
      </p:sp>
    </p:spTree>
    <p:extLst>
      <p:ext uri="{BB962C8B-B14F-4D97-AF65-F5344CB8AC3E}">
        <p14:creationId xmlns:p14="http://schemas.microsoft.com/office/powerpoint/2010/main" val="11156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Normy, štandardy a odporúčania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 súvislosti s protokolmi sa spomínajú aj pojmy „</a:t>
            </a:r>
            <a:r>
              <a:rPr lang="sk-SK" dirty="0" smtClean="0">
                <a:solidFill>
                  <a:schemeClr val="tx2"/>
                </a:solidFill>
              </a:rPr>
              <a:t>norma</a:t>
            </a:r>
            <a:r>
              <a:rPr lang="sk-SK" dirty="0" smtClean="0"/>
              <a:t>“, „</a:t>
            </a:r>
            <a:r>
              <a:rPr lang="sk-SK" dirty="0" smtClean="0">
                <a:solidFill>
                  <a:schemeClr val="tx2"/>
                </a:solidFill>
              </a:rPr>
              <a:t>štandard</a:t>
            </a:r>
            <a:r>
              <a:rPr lang="sk-SK" dirty="0" smtClean="0"/>
              <a:t>“, „</a:t>
            </a:r>
            <a:r>
              <a:rPr lang="sk-SK" dirty="0" smtClean="0">
                <a:solidFill>
                  <a:schemeClr val="tx2"/>
                </a:solidFill>
              </a:rPr>
              <a:t>odporúčanie</a:t>
            </a:r>
            <a:r>
              <a:rPr lang="sk-SK" dirty="0" smtClean="0"/>
              <a:t>“</a:t>
            </a:r>
          </a:p>
          <a:p>
            <a:pPr lvl="1"/>
            <a:r>
              <a:rPr lang="sk-SK" dirty="0" smtClean="0"/>
              <a:t>Všetky tri pojmy označujú dokumenty, v ktorých sa nachádzajú špecifikácie protokolov</a:t>
            </a:r>
          </a:p>
          <a:p>
            <a:pPr lvl="1"/>
            <a:r>
              <a:rPr lang="sk-SK" dirty="0" smtClean="0"/>
              <a:t>Tieto dokumenty môžu byť právne záväzné, t.j. používanie protokolov práve v takom tvare, v akom ich norma či štandard popisujú, môže byť stanovené zákonom</a:t>
            </a:r>
          </a:p>
          <a:p>
            <a:pPr lvl="1"/>
            <a:r>
              <a:rPr lang="sk-SK" dirty="0" smtClean="0"/>
              <a:t>Autormi týchto dokumentov sú už spomínané štandardizačné alebo normalizačné organizácie</a:t>
            </a:r>
          </a:p>
          <a:p>
            <a:r>
              <a:rPr lang="sk-SK" dirty="0" smtClean="0"/>
              <a:t>Protokoly alebo dokumenty, v ktorých sú protokoly popísané, sú podľa možnosti technologicky nezávislé</a:t>
            </a:r>
          </a:p>
          <a:p>
            <a:pPr lvl="1"/>
            <a:r>
              <a:rPr lang="sk-SK" dirty="0" smtClean="0"/>
              <a:t>Popisujú, </a:t>
            </a:r>
            <a:r>
              <a:rPr lang="sk-SK" b="1" dirty="0" smtClean="0">
                <a:solidFill>
                  <a:schemeClr val="accent2"/>
                </a:solidFill>
              </a:rPr>
              <a:t>čo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sa má urobiť (aké funkcie majú byť poskytované)</a:t>
            </a:r>
          </a:p>
          <a:p>
            <a:pPr lvl="1"/>
            <a:r>
              <a:rPr lang="sk-SK" dirty="0" smtClean="0"/>
              <a:t>Nepopisujú, </a:t>
            </a:r>
            <a:r>
              <a:rPr lang="sk-SK" b="1" dirty="0" smtClean="0">
                <a:solidFill>
                  <a:schemeClr val="accent2"/>
                </a:solidFill>
              </a:rPr>
              <a:t>ako</a:t>
            </a:r>
            <a:r>
              <a:rPr lang="sk-SK" dirty="0" smtClean="0"/>
              <a:t> sa to má urobiť</a:t>
            </a:r>
          </a:p>
        </p:txBody>
      </p:sp>
    </p:spTree>
    <p:extLst>
      <p:ext uri="{BB962C8B-B14F-4D97-AF65-F5344CB8AC3E}">
        <p14:creationId xmlns:p14="http://schemas.microsoft.com/office/powerpoint/2010/main" val="34075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Kurzy na FRI: CCNA Exploration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smtClean="0"/>
              <a:t>Úroveň Cisco Certified Network Associate (CCNA)</a:t>
            </a:r>
          </a:p>
          <a:p>
            <a:pPr lvl="1"/>
            <a:r>
              <a:rPr lang="sk-SK" dirty="0" smtClean="0"/>
              <a:t>Základná úroveň znalostí o sieťach</a:t>
            </a:r>
          </a:p>
          <a:p>
            <a:r>
              <a:rPr lang="sk-SK" dirty="0" smtClean="0"/>
              <a:t>V sieťových akadémiách existujú dve edície tohto kurzu</a:t>
            </a:r>
          </a:p>
          <a:p>
            <a:pPr lvl="1"/>
            <a:r>
              <a:rPr lang="sk-SK" dirty="0" smtClean="0"/>
              <a:t>Discovery: Vhodnejší pre stredné školy</a:t>
            </a:r>
          </a:p>
          <a:p>
            <a:pPr lvl="1"/>
            <a:r>
              <a:rPr lang="sk-SK" dirty="0" smtClean="0"/>
              <a:t>Exploration: Vhodnejší pre vysoké školy a univerzity</a:t>
            </a:r>
          </a:p>
          <a:p>
            <a:r>
              <a:rPr lang="sk-SK" dirty="0" smtClean="0"/>
              <a:t>Semestre kurzu CCNA Exploration: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Network Fundamentals</a:t>
            </a:r>
          </a:p>
          <a:p>
            <a:pPr lvl="2"/>
            <a:r>
              <a:rPr lang="sk-SK" dirty="0" smtClean="0"/>
              <a:t>Úvod do princípov sietí, terminológia, základné protokoly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Routing Protocols and Concepts</a:t>
            </a:r>
          </a:p>
          <a:p>
            <a:pPr lvl="2"/>
            <a:r>
              <a:rPr lang="sk-SK" dirty="0" smtClean="0"/>
              <a:t>Smerovanie, smerovače, smerovacie protokoly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LAN Switching and Wireless</a:t>
            </a:r>
          </a:p>
          <a:p>
            <a:pPr lvl="2"/>
            <a:r>
              <a:rPr lang="sk-SK" dirty="0" smtClean="0"/>
              <a:t>Prepínanie, prepínače, súvisiace protokoly, bezdrôtové siete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Accessing the WAN</a:t>
            </a:r>
          </a:p>
          <a:p>
            <a:pPr lvl="2"/>
            <a:r>
              <a:rPr lang="sk-SK" dirty="0" smtClean="0"/>
              <a:t>Technológie prístupu k internetu, WAN siete</a:t>
            </a:r>
          </a:p>
          <a:p>
            <a:r>
              <a:rPr lang="sk-SK" dirty="0" smtClean="0"/>
              <a:t>Na FRI sa v jednom VŠ semestri preberajú dva semestre CCNA</a:t>
            </a:r>
          </a:p>
        </p:txBody>
      </p:sp>
    </p:spTree>
    <p:extLst>
      <p:ext uri="{BB962C8B-B14F-4D97-AF65-F5344CB8AC3E}">
        <p14:creationId xmlns:p14="http://schemas.microsoft.com/office/powerpoint/2010/main" val="40082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Vrstvenie protokolov v sieťovej komunikácii</a:t>
            </a:r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Procesy a činnosti, ktoré v sieťach prebiehajú, sú veľmi rozmanité, no je ich možné „upratať“ podľa ich povahy, všeobecného účelu, zložitosti či závislosti na iných procesoch</a:t>
            </a:r>
          </a:p>
          <a:p>
            <a:r>
              <a:rPr lang="sk-SK" sz="2000" dirty="0" smtClean="0"/>
              <a:t>Toto upratanie procesov na „vyššie“ a „nižšie“ vedie na vytvorenie istých hierarchických skupín, ktoré nazývame </a:t>
            </a:r>
            <a:r>
              <a:rPr lang="sk-SK" sz="2000" b="1" dirty="0" smtClean="0">
                <a:solidFill>
                  <a:schemeClr val="accent2"/>
                </a:solidFill>
              </a:rPr>
              <a:t>vrstvy</a:t>
            </a:r>
            <a:endParaRPr lang="en-US" sz="2000" b="1" dirty="0" smtClean="0">
              <a:solidFill>
                <a:schemeClr val="accent2"/>
              </a:solidFill>
            </a:endParaRPr>
          </a:p>
        </p:txBody>
      </p:sp>
      <p:pic>
        <p:nvPicPr>
          <p:cNvPr id="12605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0433" y="2924944"/>
            <a:ext cx="6523134" cy="393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5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84" y="3955446"/>
            <a:ext cx="6530033" cy="290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Vrstvenie protokolov v sieťovej komunikácii</a:t>
            </a:r>
            <a:endParaRPr lang="en-US" dirty="0"/>
          </a:p>
        </p:txBody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Príklad vrstiev v prípade webovej komunikácie:</a:t>
            </a:r>
          </a:p>
          <a:p>
            <a:pPr lvl="1"/>
            <a:r>
              <a:rPr lang="sk-SK" sz="1800" dirty="0" smtClean="0"/>
              <a:t>Vrstva HTTP sprostredkuje službu WWW (vyžiadanie a odoslanie zvolenej webovej stránky)</a:t>
            </a:r>
          </a:p>
          <a:p>
            <a:pPr lvl="1"/>
            <a:r>
              <a:rPr lang="sk-SK" sz="1800" dirty="0" smtClean="0"/>
              <a:t>Vrstva TCP sprostredkuje prenos stránky vo forme oddelených dátových segmentov a ich opätovné poskladanie do pôvodného tvaru</a:t>
            </a:r>
          </a:p>
          <a:p>
            <a:pPr lvl="1"/>
            <a:r>
              <a:rPr lang="sk-SK" sz="1800" dirty="0" smtClean="0"/>
              <a:t>Vrstva IP sprostredkuje doručenie jednotlivých TCP segmentov medzi serverom a koncovým počítačom vo forme paketov</a:t>
            </a:r>
          </a:p>
          <a:p>
            <a:pPr lvl="1"/>
            <a:r>
              <a:rPr lang="sk-SK" sz="1800" dirty="0" smtClean="0"/>
              <a:t>Vrstva Ethernet sprostredkuje prenos IP paketov po lokálnej sieti typu Ethernet vo forme rámcov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506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Referenčné sieťové modely</a:t>
            </a:r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Vrstvové modely sú v problematike komunikačných sietí veľmi obľúbenými pomôckami</a:t>
            </a:r>
          </a:p>
          <a:p>
            <a:r>
              <a:rPr lang="sk-SK" dirty="0" smtClean="0"/>
              <a:t>Modelovanie a návrh sietí podľa vrstvových modelov má podstatné výhody</a:t>
            </a:r>
          </a:p>
          <a:p>
            <a:pPr lvl="1"/>
            <a:r>
              <a:rPr lang="sk-SK" dirty="0" smtClean="0"/>
              <a:t>Zjednodušuje pohľad na sieť a pochopenie jednotlivých dejov v nej</a:t>
            </a:r>
          </a:p>
          <a:p>
            <a:pPr lvl="1"/>
            <a:r>
              <a:rPr lang="sk-SK" dirty="0" smtClean="0"/>
              <a:t>Uľahčuje návrh protokolov – protokoly sa totiž vytvárajú pre činnosť na konkrétnej vrstve, a teda majú jasne vymedzené kompetencie</a:t>
            </a:r>
          </a:p>
          <a:p>
            <a:pPr lvl="1"/>
            <a:r>
              <a:rPr lang="sk-SK" dirty="0" smtClean="0"/>
              <a:t>Umožňuje modulárny prístup – zmena v jednej vrstve sa nedotýka iných vrstiev, kým zostanú dodržané rozhrania medzi nimi</a:t>
            </a:r>
          </a:p>
          <a:p>
            <a:pPr lvl="1"/>
            <a:r>
              <a:rPr lang="sk-SK" dirty="0" smtClean="0"/>
              <a:t>Poskytuje spoločný pojmový aparát na popis sietí</a:t>
            </a:r>
          </a:p>
          <a:p>
            <a:r>
              <a:rPr lang="sk-SK" dirty="0" smtClean="0"/>
              <a:t>Ak sa istý vrstvový model stane istým vzorovým prototypom, nazývame ho </a:t>
            </a:r>
            <a:r>
              <a:rPr lang="sk-SK" dirty="0" smtClean="0">
                <a:solidFill>
                  <a:schemeClr val="tx2"/>
                </a:solidFill>
              </a:rPr>
              <a:t>referenčný model</a:t>
            </a:r>
          </a:p>
          <a:p>
            <a:r>
              <a:rPr lang="sk-SK" dirty="0" smtClean="0"/>
              <a:t>V našich sieťach je najobľúbenejším referenčným modelom </a:t>
            </a:r>
            <a:r>
              <a:rPr lang="sk-SK" b="1" dirty="0" smtClean="0">
                <a:solidFill>
                  <a:schemeClr val="accent2"/>
                </a:solidFill>
              </a:rPr>
              <a:t>Open Systems Interconnection </a:t>
            </a:r>
            <a:r>
              <a:rPr lang="sk-SK" dirty="0" smtClean="0"/>
              <a:t>(ISO </a:t>
            </a:r>
            <a:r>
              <a:rPr lang="sk-SK" b="1" dirty="0" smtClean="0">
                <a:solidFill>
                  <a:schemeClr val="accent2"/>
                </a:solidFill>
              </a:rPr>
              <a:t>OSI model</a:t>
            </a:r>
            <a:r>
              <a:rPr lang="sk-SK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Referenčný sieťový model OSI</a:t>
            </a:r>
            <a:endParaRPr lang="en-US" dirty="0"/>
          </a:p>
        </p:txBody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397947" cy="5410200"/>
          </a:xfrm>
        </p:spPr>
        <p:txBody>
          <a:bodyPr>
            <a:normAutofit lnSpcReduction="10000"/>
          </a:bodyPr>
          <a:lstStyle/>
          <a:p>
            <a:r>
              <a:rPr lang="sk-SK" sz="2000" dirty="0" smtClean="0"/>
              <a:t>RM OSI pozostáva zo 7 vrstiev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Aplikačná vrstva</a:t>
            </a:r>
            <a:r>
              <a:rPr lang="sk-SK" sz="1800" dirty="0" smtClean="0"/>
              <a:t>: poskytuje nástroje pre tvorbu sieťových aplikácií a služieb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Prezentačná vrstva</a:t>
            </a:r>
            <a:r>
              <a:rPr lang="sk-SK" sz="1800" dirty="0" smtClean="0"/>
              <a:t>: zabezpečuje spoločný formát prenášaných aplikačných dát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Relačná vrstva</a:t>
            </a:r>
            <a:r>
              <a:rPr lang="sk-SK" sz="1800" dirty="0" smtClean="0"/>
              <a:t>: zabezpečí odovzdanie prenášaných dát konkrétnemu procesu (bežiacemu programu) na cieľovom počítači, riadi dialóg medzi procesmi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Transportná vrstva</a:t>
            </a:r>
            <a:r>
              <a:rPr lang="sk-SK" sz="1800" dirty="0" smtClean="0"/>
              <a:t>: prenáša dáta rozdelené na segmenty, u príjemcu ich usporadúva do pôvodného poradia, rieši opravu chýbajúcich segmentov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Sieťová vrstva</a:t>
            </a:r>
            <a:r>
              <a:rPr lang="sk-SK" sz="1800" dirty="0" smtClean="0"/>
              <a:t>: prenáša pakety (t.j. segment+hlavička sieťovej vrstvy) medzi koncovými uzlami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Linková vrstva</a:t>
            </a:r>
            <a:r>
              <a:rPr lang="sk-SK" sz="1800" dirty="0" smtClean="0"/>
              <a:t>: prenáša rámec (t.j. paket+hlavička a pätička linkovej vrstvy) medzi susednými uzlami, v pätičke sa nachádza kontrolný súčet pre detekciu prípadnej chyby pri prenose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Fyzická vrstva</a:t>
            </a:r>
            <a:r>
              <a:rPr lang="sk-SK" sz="1800" dirty="0" smtClean="0"/>
              <a:t>: prenáša informáciu vo forme bitov po danom médiu</a:t>
            </a:r>
            <a:endParaRPr lang="en-US" sz="1800" dirty="0"/>
          </a:p>
        </p:txBody>
      </p:sp>
      <p:pic>
        <p:nvPicPr>
          <p:cNvPr id="130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1739900"/>
            <a:ext cx="2422525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3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Protokolový a referenčný model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Pojmom </a:t>
            </a:r>
            <a:r>
              <a:rPr lang="sk-SK" dirty="0" smtClean="0">
                <a:solidFill>
                  <a:schemeClr val="tx2"/>
                </a:solidFill>
              </a:rPr>
              <a:t>protokolový model </a:t>
            </a:r>
            <a:r>
              <a:rPr lang="sk-SK" dirty="0" smtClean="0"/>
              <a:t>sa označuje model konkrétnej sady protokolov</a:t>
            </a:r>
          </a:p>
          <a:p>
            <a:pPr lvl="1"/>
            <a:r>
              <a:rPr lang="sk-SK" dirty="0" smtClean="0"/>
              <a:t>Protokolový model nie je celkom to isté ako referenčný model</a:t>
            </a:r>
          </a:p>
          <a:p>
            <a:pPr lvl="2"/>
            <a:r>
              <a:rPr lang="sk-SK" dirty="0" smtClean="0"/>
              <a:t>Protokolový model popisuje delenie protokolov vo vnútri istej protokolovej sady, ich funkcie, služby a kompetencie, nepopisuje však všetky deje v sieti. Je modelom protokolov, nie celej siete</a:t>
            </a:r>
          </a:p>
          <a:p>
            <a:pPr lvl="2"/>
            <a:r>
              <a:rPr lang="sk-SK" dirty="0" smtClean="0"/>
              <a:t>Referenčný model popisuje deje v sieti, nepredpisuje však konkrétne protokoly ani služby. Je modelom všetkých procesov v sieti, nie však špecifických protokolov</a:t>
            </a:r>
          </a:p>
          <a:p>
            <a:r>
              <a:rPr lang="sk-SK" dirty="0" smtClean="0"/>
              <a:t>Najpoužívanejším protokolovým modelom je </a:t>
            </a:r>
            <a:r>
              <a:rPr lang="sk-SK" b="1" dirty="0" smtClean="0">
                <a:solidFill>
                  <a:schemeClr val="accent2"/>
                </a:solidFill>
              </a:rPr>
              <a:t>TCP/IP</a:t>
            </a:r>
          </a:p>
          <a:p>
            <a:pPr lvl="1"/>
            <a:r>
              <a:rPr lang="sk-SK" dirty="0" smtClean="0"/>
              <a:t>TCP/IP vzniklo historicky skôr než ISO OSI</a:t>
            </a:r>
          </a:p>
          <a:p>
            <a:pPr lvl="1"/>
            <a:r>
              <a:rPr lang="sk-SK" dirty="0" smtClean="0"/>
              <a:t>Predpokladalo sa, že TCP/IP je dočasné riešenie a keď ISO dokončí svoj OSI model a súvisiace protokoly, TCP/IP zanikne</a:t>
            </a:r>
          </a:p>
          <a:p>
            <a:pPr lvl="1"/>
            <a:r>
              <a:rPr lang="sk-SK" dirty="0" smtClean="0"/>
              <a:t>Stal sa však pravý opak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142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Protokolový model TCP/IP</a:t>
            </a:r>
            <a:endParaRPr lang="en-US" dirty="0"/>
          </a:p>
        </p:txBody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408712" cy="5410200"/>
          </a:xfrm>
        </p:spPr>
        <p:txBody>
          <a:bodyPr/>
          <a:lstStyle/>
          <a:p>
            <a:r>
              <a:rPr lang="sk-SK" dirty="0" smtClean="0"/>
              <a:t>TCP/IP model pozostáva zo 4 vrstiev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Aplikačná vrstva</a:t>
            </a:r>
            <a:r>
              <a:rPr lang="sk-SK" dirty="0" smtClean="0"/>
              <a:t>: poskytuje nástroje na tvorbu sieťových aplikácií a služieb vrátane identifikácie spoločného formátu prenášaných dát a riadenie dialógov medzi komunikujúcimi procesmi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Transportná vrstva</a:t>
            </a:r>
            <a:r>
              <a:rPr lang="sk-SK" dirty="0" smtClean="0"/>
              <a:t>: prenáša dáta rozdelené na segmenty vrátane adresovania vhodnému procesu na cieľovom počítači, rieši otázky spoľahlivosti, spojovanosti a riadenia toku dát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Internetová vrstva</a:t>
            </a:r>
            <a:r>
              <a:rPr lang="sk-SK" dirty="0" smtClean="0"/>
              <a:t>: prenáša pakety medzi koncovými uzlami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Vrstva prístupu k sieti</a:t>
            </a:r>
            <a:r>
              <a:rPr lang="sk-SK" dirty="0" smtClean="0"/>
              <a:t>: zabezpečuje funkcie spojené s prenosom rámcov k susedným staniciam po danom médiu</a:t>
            </a:r>
            <a:endParaRPr lang="en-US" dirty="0"/>
          </a:p>
        </p:txBody>
      </p:sp>
      <p:pic>
        <p:nvPicPr>
          <p:cNvPr id="130355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98"/>
          <a:stretch/>
        </p:blipFill>
        <p:spPr bwMode="auto">
          <a:xfrm>
            <a:off x="6660232" y="1772816"/>
            <a:ext cx="210515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8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Vzťah ISO OSI a TCP/IP</a:t>
            </a:r>
            <a:endParaRPr lang="en-US" dirty="0"/>
          </a:p>
        </p:txBody>
      </p:sp>
      <p:sp>
        <p:nvSpPr>
          <p:cNvPr id="130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Hoci OSI a TCP/IP nie je možné priamo porovnať, predsa je medzi nimi možné znázorniť aspoň kľúčové paralely</a:t>
            </a:r>
            <a:endParaRPr lang="en-US" dirty="0"/>
          </a:p>
        </p:txBody>
      </p:sp>
      <p:pic>
        <p:nvPicPr>
          <p:cNvPr id="130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1860550"/>
            <a:ext cx="50927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5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Enkapsulácia a dekapsulácia vo vrstvách</a:t>
            </a:r>
            <a:endParaRPr lang="en-US" dirty="0"/>
          </a:p>
        </p:txBody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Proces pridávania riadiacich hlavičiek na jednotlivých vrstvách sa nazýva </a:t>
            </a:r>
            <a:r>
              <a:rPr lang="sk-SK" sz="2000" b="1" dirty="0" smtClean="0">
                <a:solidFill>
                  <a:schemeClr val="accent2"/>
                </a:solidFill>
              </a:rPr>
              <a:t>enkapsulácia</a:t>
            </a:r>
          </a:p>
          <a:p>
            <a:pPr lvl="1"/>
            <a:r>
              <a:rPr lang="sk-SK" sz="1800" dirty="0" smtClean="0"/>
              <a:t>Protocol Data Unit – PDU – je datagram danej vrstvy, ktorý vznikne enkapsuláciou správy prijatej z vyššej vrstvy</a:t>
            </a:r>
          </a:p>
          <a:p>
            <a:r>
              <a:rPr lang="sk-SK" sz="2000" dirty="0" smtClean="0"/>
              <a:t>Spätný proces analyzovania a odstraňovania hlavičiek na jednotlivých vrstvách sa nazýva </a:t>
            </a:r>
            <a:r>
              <a:rPr lang="sk-SK" sz="2000" b="1" dirty="0" smtClean="0">
                <a:solidFill>
                  <a:schemeClr val="accent2"/>
                </a:solidFill>
              </a:rPr>
              <a:t>dekapsulácia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129741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7"/>
          <a:stretch/>
        </p:blipFill>
        <p:spPr bwMode="auto">
          <a:xfrm>
            <a:off x="1335088" y="3172858"/>
            <a:ext cx="6518275" cy="364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3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Prechod dát vrstvami TCP/IP</a:t>
            </a:r>
            <a:endParaRPr lang="en-US" dirty="0"/>
          </a:p>
        </p:txBody>
      </p:sp>
      <p:pic>
        <p:nvPicPr>
          <p:cNvPr id="12994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35" y="1268760"/>
            <a:ext cx="784253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4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Adresovanie na jednotlivých vrstvách</a:t>
            </a:r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Jednotlivé vrstvy vo svojich hlavičkách uvádzajú aj adresové informácie</a:t>
            </a:r>
          </a:p>
          <a:p>
            <a:pPr lvl="1"/>
            <a:r>
              <a:rPr lang="sk-SK" dirty="0" smtClean="0"/>
              <a:t>Jedná sa vždy o adresy podľa schopností konkrétnej vrstvy</a:t>
            </a:r>
          </a:p>
          <a:p>
            <a:pPr lvl="1"/>
            <a:r>
              <a:rPr lang="sk-SK" dirty="0" smtClean="0">
                <a:solidFill>
                  <a:schemeClr val="tx2"/>
                </a:solidFill>
              </a:rPr>
              <a:t>Linková vrstva </a:t>
            </a:r>
            <a:r>
              <a:rPr lang="sk-SK" dirty="0" smtClean="0"/>
              <a:t>používa fyzické adresy </a:t>
            </a:r>
            <a:r>
              <a:rPr lang="sk-SK" dirty="0" smtClean="0">
                <a:solidFill>
                  <a:schemeClr val="tx2"/>
                </a:solidFill>
              </a:rPr>
              <a:t>susedných zariadení </a:t>
            </a:r>
            <a:r>
              <a:rPr lang="sk-SK" dirty="0" smtClean="0"/>
              <a:t>(napr. MAC adresy)</a:t>
            </a:r>
          </a:p>
          <a:p>
            <a:pPr lvl="1"/>
            <a:r>
              <a:rPr lang="sk-SK" dirty="0" smtClean="0">
                <a:solidFill>
                  <a:schemeClr val="tx2"/>
                </a:solidFill>
              </a:rPr>
              <a:t>Sieťová vrstva </a:t>
            </a:r>
            <a:r>
              <a:rPr lang="sk-SK" dirty="0" smtClean="0"/>
              <a:t>používa logické adresy </a:t>
            </a:r>
            <a:r>
              <a:rPr lang="sk-SK" dirty="0" smtClean="0">
                <a:solidFill>
                  <a:schemeClr val="tx2"/>
                </a:solidFill>
              </a:rPr>
              <a:t>koncových alebo medziľahlých zariadení</a:t>
            </a:r>
            <a:r>
              <a:rPr lang="sk-SK" dirty="0" smtClean="0"/>
              <a:t> (napr. IP adresy)</a:t>
            </a:r>
          </a:p>
          <a:p>
            <a:pPr lvl="1"/>
            <a:r>
              <a:rPr lang="sk-SK" dirty="0" smtClean="0">
                <a:solidFill>
                  <a:schemeClr val="tx2"/>
                </a:solidFill>
              </a:rPr>
              <a:t>Transportná vrstva </a:t>
            </a:r>
            <a:r>
              <a:rPr lang="sk-SK" dirty="0" smtClean="0"/>
              <a:t>používa adresy </a:t>
            </a:r>
            <a:r>
              <a:rPr lang="sk-SK" dirty="0" smtClean="0">
                <a:solidFill>
                  <a:schemeClr val="tx2"/>
                </a:solidFill>
              </a:rPr>
              <a:t>komunikujúcich procesov </a:t>
            </a:r>
            <a:r>
              <a:rPr lang="sk-SK" dirty="0" smtClean="0"/>
              <a:t>(napr. TCP alebo UDP porty)</a:t>
            </a:r>
            <a:endParaRPr lang="en-US" dirty="0"/>
          </a:p>
        </p:txBody>
      </p:sp>
      <p:pic>
        <p:nvPicPr>
          <p:cNvPr id="1266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4746327"/>
            <a:ext cx="8116888" cy="185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1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Prechod na CCNA Routing</a:t>
            </a:r>
            <a:r>
              <a:rPr lang="en-US" dirty="0" smtClean="0"/>
              <a:t>&amp;</a:t>
            </a:r>
            <a:r>
              <a:rPr lang="sk-SK" dirty="0" smtClean="0"/>
              <a:t>Switching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 priebehu roka 2013 sa akualizoval obsah certifikačnej skúšky CCNA, s čím súvisia aj nové verzie CCNA kurzov</a:t>
            </a:r>
          </a:p>
          <a:p>
            <a:pPr lvl="1"/>
            <a:r>
              <a:rPr lang="sk-SK" dirty="0" smtClean="0"/>
              <a:t>Nová verzia sa volá CCNA Routing</a:t>
            </a:r>
            <a:r>
              <a:rPr lang="en-US" dirty="0" smtClean="0"/>
              <a:t>&amp;</a:t>
            </a:r>
            <a:r>
              <a:rPr lang="sk-SK" dirty="0" smtClean="0"/>
              <a:t>Switching</a:t>
            </a:r>
          </a:p>
          <a:p>
            <a:pPr lvl="1"/>
            <a:r>
              <a:rPr lang="sk-SK" dirty="0" smtClean="0"/>
              <a:t>Odstraňuje niektoré zastaralé technológie a venuje sa sérii nových, prípadne rozširuje vybrané témy</a:t>
            </a:r>
          </a:p>
          <a:p>
            <a:r>
              <a:rPr lang="sk-SK" dirty="0" smtClean="0"/>
              <a:t>My počas tohto školského roka budeme používať doterajšiu (t.j. nie inovovanú verziu) kurzov</a:t>
            </a:r>
          </a:p>
          <a:p>
            <a:r>
              <a:rPr lang="sk-SK" dirty="0" smtClean="0"/>
              <a:t>Zmeny pre záujemcov budú prístupné online ako rozdielové, tzv. bridge kurzy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13139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Aplikačná vrstva TCP/IP</a:t>
            </a:r>
            <a:endParaRPr lang="en-US" dirty="0"/>
          </a:p>
        </p:txBody>
      </p:sp>
      <p:sp>
        <p:nvSpPr>
          <p:cNvPr id="130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Úlohou aplikačnej vrstvy je poskytnúť nástroje, pomocou ktorých je možné vytvárať sieťovo komunikujúce aplikácie</a:t>
            </a:r>
          </a:p>
          <a:p>
            <a:pPr lvl="1"/>
            <a:r>
              <a:rPr lang="sk-SK" dirty="0" smtClean="0"/>
              <a:t>Aplikačná vrstva pokrýva činnosti a protokoly, ktoré bezprostredne súvisia s konkrétnou koncovou službou</a:t>
            </a:r>
            <a:endParaRPr lang="en-US" dirty="0"/>
          </a:p>
        </p:txBody>
      </p:sp>
      <p:pic>
        <p:nvPicPr>
          <p:cNvPr id="130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865438"/>
            <a:ext cx="7007225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4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Aplikačná vrstva TCP/IP</a:t>
            </a:r>
            <a:endParaRPr lang="en-US" dirty="0"/>
          </a:p>
        </p:txBody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Aplikačná vrstva modelu TCP/IP v sebe zahŕňa aj funkcie prezentačnej a relačnej vrstvy OSI modelu</a:t>
            </a:r>
          </a:p>
          <a:p>
            <a:pPr lvl="1"/>
            <a:r>
              <a:rPr lang="sk-SK" dirty="0" smtClean="0"/>
              <a:t>Vrstvy 7-5 OSI modelu preto niekedy nazývame aj vrstvy aplikácií</a:t>
            </a:r>
          </a:p>
        </p:txBody>
      </p:sp>
      <p:pic>
        <p:nvPicPr>
          <p:cNvPr id="130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2708920"/>
            <a:ext cx="7983537" cy="394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4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Funkcie prezentačnej a relačnej vrstvy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Prezentačná vrstva OSI</a:t>
            </a:r>
          </a:p>
          <a:p>
            <a:pPr lvl="1"/>
            <a:r>
              <a:rPr lang="sk-SK" dirty="0" smtClean="0"/>
              <a:t>Identifikácia spoločného formátu dát a jeho konverzia</a:t>
            </a:r>
          </a:p>
          <a:p>
            <a:pPr lvl="1"/>
            <a:r>
              <a:rPr lang="sk-SK" dirty="0" smtClean="0"/>
              <a:t>Kompresia dát na úrovni aplikácie</a:t>
            </a:r>
          </a:p>
          <a:p>
            <a:pPr lvl="1"/>
            <a:r>
              <a:rPr lang="sk-SK" dirty="0" smtClean="0"/>
              <a:t>Šifrovanie dát na úrovni aplikácie</a:t>
            </a:r>
          </a:p>
          <a:p>
            <a:r>
              <a:rPr lang="sk-SK" dirty="0" smtClean="0"/>
              <a:t>Relačná vrstva OSI</a:t>
            </a:r>
          </a:p>
          <a:p>
            <a:pPr lvl="1"/>
            <a:r>
              <a:rPr lang="sk-SK" dirty="0" smtClean="0"/>
              <a:t>Adresovanie tokov dát konkrétnym komunikujúcim procesom na cieľových uzloch</a:t>
            </a:r>
          </a:p>
          <a:p>
            <a:pPr lvl="1"/>
            <a:r>
              <a:rPr lang="sk-SK" dirty="0" smtClean="0"/>
              <a:t>Identifikácia jednotlivých dialógov medzi procesmi</a:t>
            </a:r>
          </a:p>
          <a:p>
            <a:pPr lvl="1"/>
            <a:r>
              <a:rPr lang="sk-SK" dirty="0" smtClean="0"/>
              <a:t>Riadenie jednotlivých dialógov</a:t>
            </a:r>
          </a:p>
          <a:p>
            <a:pPr lvl="2"/>
            <a:r>
              <a:rPr lang="sk-SK" dirty="0" smtClean="0"/>
              <a:t>Riadenie vzájomnej obojsmernej komunikácie (duplex)</a:t>
            </a:r>
          </a:p>
          <a:p>
            <a:pPr lvl="2"/>
            <a:r>
              <a:rPr lang="sk-SK" dirty="0" smtClean="0"/>
              <a:t>Časová synchronizácia viacerých súbežných dialógov</a:t>
            </a:r>
          </a:p>
          <a:p>
            <a:pPr lvl="2"/>
            <a:r>
              <a:rPr lang="sk-SK" dirty="0" smtClean="0"/>
              <a:t>Riadenie spojenia zabezpečeného nižšou vrstvou (otvorenie, uzatvorenie a znovuotvorenie v prípade nečinnosti)</a:t>
            </a:r>
          </a:p>
        </p:txBody>
      </p:sp>
    </p:spTree>
    <p:extLst>
      <p:ext uri="{BB962C8B-B14F-4D97-AF65-F5344CB8AC3E}">
        <p14:creationId xmlns:p14="http://schemas.microsoft.com/office/powerpoint/2010/main" val="226643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Sieťové aplikácie a aplikačné služby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Softvér pracujúci na aplikačnej vrstve môže byť dvojaký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Sieťové aplikácie </a:t>
            </a:r>
            <a:r>
              <a:rPr lang="sk-SK" dirty="0" smtClean="0"/>
              <a:t>(Network-Aware Applications)</a:t>
            </a:r>
          </a:p>
          <a:p>
            <a:pPr lvl="1"/>
            <a:r>
              <a:rPr lang="sk-SK" dirty="0" smtClean="0"/>
              <a:t>Používateľské aplikácie, s ktorými priamo pracuje používateľ</a:t>
            </a:r>
          </a:p>
          <a:p>
            <a:pPr lvl="1"/>
            <a:r>
              <a:rPr lang="sk-SK" dirty="0" smtClean="0"/>
              <a:t>Sem patria webové a poštové programy, instant messaging nástroje, softvérové IP telefóny, peer-to-peer programy, ... – skrátka všetky aplikácie, ktoré používateľ bezprostredne ovláda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Sieťové aplikačné služby </a:t>
            </a:r>
            <a:r>
              <a:rPr lang="sk-SK" dirty="0" smtClean="0"/>
              <a:t>(Application Layer Services)</a:t>
            </a:r>
          </a:p>
          <a:p>
            <a:pPr lvl="1"/>
            <a:r>
              <a:rPr lang="sk-SK" dirty="0" smtClean="0"/>
              <a:t>Aplikácie, ktoré neovláda priamo používateľ, ale obvykle bežia na pozadí v operačnom systéme a poskytujú isté sieťové služby</a:t>
            </a:r>
          </a:p>
          <a:p>
            <a:pPr lvl="1"/>
            <a:r>
              <a:rPr lang="sk-SK" dirty="0" smtClean="0"/>
              <a:t>Sem patria najmä servery jednotlivých sieťových služieb, prípadne aj iné procesy bežiace v operačnom systéme, ktoré prevezmú dáta bezprostredne z aplikácie a starajú sa o ich prenos sieťou</a:t>
            </a:r>
          </a:p>
        </p:txBody>
      </p:sp>
    </p:spTree>
    <p:extLst>
      <p:ext uri="{BB962C8B-B14F-4D97-AF65-F5344CB8AC3E}">
        <p14:creationId xmlns:p14="http://schemas.microsoft.com/office/powerpoint/2010/main" val="42181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Formy aplikačných služieb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Aplikačné protokoly a služby bežne existujú v jednej z dvoch rôznych foriem</a:t>
            </a:r>
          </a:p>
          <a:p>
            <a:r>
              <a:rPr lang="sk-SK" dirty="0" smtClean="0"/>
              <a:t>Architektúra </a:t>
            </a:r>
            <a:r>
              <a:rPr lang="sk-SK" b="1" dirty="0" smtClean="0">
                <a:solidFill>
                  <a:schemeClr val="accent2"/>
                </a:solidFill>
              </a:rPr>
              <a:t>klient/server</a:t>
            </a:r>
          </a:p>
          <a:p>
            <a:pPr lvl="1"/>
            <a:r>
              <a:rPr lang="sk-SK" dirty="0" smtClean="0"/>
              <a:t>Klient je softvér, ktorý je </a:t>
            </a:r>
            <a:r>
              <a:rPr lang="sk-SK" b="1" dirty="0" smtClean="0">
                <a:solidFill>
                  <a:schemeClr val="accent2"/>
                </a:solidFill>
              </a:rPr>
              <a:t>konzumentom</a:t>
            </a:r>
            <a:r>
              <a:rPr lang="sk-SK" dirty="0" smtClean="0"/>
              <a:t> istej služby (WWW browser, poštový používateľský program, Telnet/SSH klient, FTP klient, ...)</a:t>
            </a:r>
          </a:p>
          <a:p>
            <a:pPr lvl="1"/>
            <a:r>
              <a:rPr lang="sk-SK" dirty="0" smtClean="0"/>
              <a:t>Server je softvér, ktorý je </a:t>
            </a:r>
            <a:r>
              <a:rPr lang="sk-SK" b="1" dirty="0" smtClean="0">
                <a:solidFill>
                  <a:schemeClr val="accent2"/>
                </a:solidFill>
              </a:rPr>
              <a:t>producentom</a:t>
            </a:r>
            <a:r>
              <a:rPr lang="sk-SK" dirty="0" smtClean="0"/>
              <a:t> istej služby (WWW server, poštový server, Telnet/SSH/FTP server, ...)</a:t>
            </a:r>
          </a:p>
          <a:p>
            <a:pPr lvl="1"/>
            <a:r>
              <a:rPr lang="sk-SK" dirty="0" smtClean="0"/>
              <a:t>V architektúre klient/server je poskytovanie služby centralizované</a:t>
            </a:r>
          </a:p>
          <a:p>
            <a:r>
              <a:rPr lang="sk-SK" dirty="0" smtClean="0"/>
              <a:t>Architektúra </a:t>
            </a:r>
            <a:r>
              <a:rPr lang="sk-SK" b="1" dirty="0" smtClean="0">
                <a:solidFill>
                  <a:schemeClr val="accent2"/>
                </a:solidFill>
              </a:rPr>
              <a:t>peer-to-peer</a:t>
            </a:r>
          </a:p>
          <a:p>
            <a:pPr lvl="1"/>
            <a:r>
              <a:rPr lang="sk-SK" dirty="0" smtClean="0"/>
              <a:t>Ten istý softvér je súčasne konzumentom i producentom tej istej služby, dokáže ju teda poskytnúť iným i sám využiť od iných</a:t>
            </a:r>
          </a:p>
          <a:p>
            <a:pPr lvl="2"/>
            <a:r>
              <a:rPr lang="sk-SK" dirty="0" smtClean="0"/>
              <a:t>Môžeme povedať, že peer-to-peer softvér je súčasne klient i server</a:t>
            </a:r>
          </a:p>
          <a:p>
            <a:pPr lvl="1"/>
            <a:r>
              <a:rPr lang="sk-SK" dirty="0" smtClean="0"/>
              <a:t>Niekedy sa rozlišujú peer-to-peer siete a aplikácie</a:t>
            </a:r>
          </a:p>
          <a:p>
            <a:pPr lvl="2"/>
            <a:r>
              <a:rPr lang="sk-SK" dirty="0" smtClean="0"/>
              <a:t>P2P aplikácia v sebe združuje klienta i server</a:t>
            </a:r>
          </a:p>
          <a:p>
            <a:pPr lvl="2"/>
            <a:r>
              <a:rPr lang="sk-SK" dirty="0" smtClean="0"/>
              <a:t>P2P sieť je sieť, v ktorej jednotlivé uzly slúžia súčasne ako klienti i servery bez centrálneho riadiaceho prvku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373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23" y="3140968"/>
            <a:ext cx="4943177" cy="362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Aplikačné protokoly v TCP/IP</a:t>
            </a:r>
            <a:endParaRPr lang="en-US" dirty="0"/>
          </a:p>
        </p:txBody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Aplikačné protokoly v TCP/IP sú veľmi početné</a:t>
            </a:r>
          </a:p>
          <a:p>
            <a:pPr lvl="1"/>
            <a:r>
              <a:rPr lang="sk-SK" dirty="0" smtClean="0"/>
              <a:t>Takmer pre každú službu používame samostatný protokol</a:t>
            </a:r>
          </a:p>
          <a:p>
            <a:pPr lvl="1"/>
            <a:r>
              <a:rPr lang="sk-SK" dirty="0" smtClean="0"/>
              <a:t>My sa dnes pozrieme na niektoré najbežnejšie protokoly</a:t>
            </a:r>
          </a:p>
          <a:p>
            <a:pPr lvl="1"/>
            <a:r>
              <a:rPr lang="sk-SK" dirty="0" smtClean="0"/>
              <a:t>Väčšina aplikačných protokolov TCP/IP je popísaná vo voľne dostupných dokumentoch s názvom Request</a:t>
            </a:r>
            <a:br>
              <a:rPr lang="sk-SK" dirty="0" smtClean="0"/>
            </a:br>
            <a:r>
              <a:rPr lang="sk-SK" dirty="0" smtClean="0"/>
              <a:t>for Comment (RFC), ktoré vytvára inštitút</a:t>
            </a:r>
            <a:br>
              <a:rPr lang="sk-SK" dirty="0" smtClean="0"/>
            </a:br>
            <a:r>
              <a:rPr lang="sk-SK" dirty="0" smtClean="0"/>
              <a:t>Internet Engineering Task Force (IETF)</a:t>
            </a:r>
            <a:br>
              <a:rPr lang="sk-SK" dirty="0" smtClean="0"/>
            </a:br>
            <a:r>
              <a:rPr lang="sk-SK" dirty="0" smtClean="0"/>
              <a:t>a viaceré ďalšie organizácie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2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6" t="38912" r="6386" b="33065"/>
          <a:stretch/>
        </p:blipFill>
        <p:spPr>
          <a:xfrm>
            <a:off x="899592" y="4882792"/>
            <a:ext cx="7029865" cy="1975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Aplikačný protokol Dynamic Host Configuration Protocol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Protokol </a:t>
            </a:r>
            <a:r>
              <a:rPr lang="sk-SK" sz="2000" dirty="0" smtClean="0">
                <a:solidFill>
                  <a:schemeClr val="tx2"/>
                </a:solidFill>
              </a:rPr>
              <a:t>DHCP</a:t>
            </a:r>
            <a:r>
              <a:rPr lang="sk-SK" sz="2000" dirty="0" smtClean="0"/>
              <a:t> slúži staniciam na automatické získanie sieťových nastavení</a:t>
            </a:r>
          </a:p>
          <a:p>
            <a:pPr lvl="1"/>
            <a:r>
              <a:rPr lang="sk-SK" sz="1800" dirty="0" smtClean="0"/>
              <a:t>Bez DHCP by bolo potrebné všetky nastavenia konfigurovať ručne</a:t>
            </a:r>
          </a:p>
          <a:p>
            <a:r>
              <a:rPr lang="sk-SK" sz="2000" dirty="0" smtClean="0"/>
              <a:t>DHCP prideľuje staniciam rôzne konfiguračné údaje</a:t>
            </a:r>
          </a:p>
          <a:p>
            <a:pPr lvl="1"/>
            <a:r>
              <a:rPr lang="sk-SK" sz="1800" dirty="0" smtClean="0"/>
              <a:t>IP adresu, masku siete, adresu brány, DNS server a ďalšie</a:t>
            </a:r>
          </a:p>
          <a:p>
            <a:r>
              <a:rPr lang="sk-SK" sz="2000" dirty="0" smtClean="0"/>
              <a:t>DHCP používa 4 základné správy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Discover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klient hľadá DHCP servery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Offer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server ponúka klientovi adresu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Request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klient žiada o konkrétnu adresu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Acknowledge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server odsúhlasuje klientovi výpožičku adresy</a:t>
            </a:r>
          </a:p>
        </p:txBody>
      </p:sp>
    </p:spTree>
    <p:extLst>
      <p:ext uri="{BB962C8B-B14F-4D97-AF65-F5344CB8AC3E}">
        <p14:creationId xmlns:p14="http://schemas.microsoft.com/office/powerpoint/2010/main" val="10004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Aplikačný protokol Domain Name System</a:t>
            </a:r>
            <a:endParaRPr lang="en-US" dirty="0"/>
          </a:p>
        </p:txBody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Protokol </a:t>
            </a:r>
            <a:r>
              <a:rPr lang="sk-SK" dirty="0" smtClean="0">
                <a:solidFill>
                  <a:schemeClr val="tx2"/>
                </a:solidFill>
              </a:rPr>
              <a:t>DNS</a:t>
            </a:r>
            <a:r>
              <a:rPr lang="sk-SK" dirty="0" smtClean="0"/>
              <a:t> je „telefónny zoznam“ počítačov na internete</a:t>
            </a:r>
          </a:p>
          <a:p>
            <a:pPr lvl="1"/>
            <a:r>
              <a:rPr lang="sk-SK" dirty="0" smtClean="0"/>
              <a:t>My používame slovné názvy počítačov</a:t>
            </a:r>
          </a:p>
          <a:p>
            <a:pPr lvl="1"/>
            <a:r>
              <a:rPr lang="sk-SK" dirty="0" smtClean="0"/>
              <a:t>Počítače používajú číselné IP adresy</a:t>
            </a:r>
          </a:p>
          <a:p>
            <a:pPr lvl="1"/>
            <a:r>
              <a:rPr lang="sk-SK" dirty="0" smtClean="0"/>
              <a:t>DNS slúži na vyhľadanie IP adresy počítača podľa jeho mena</a:t>
            </a:r>
          </a:p>
          <a:p>
            <a:r>
              <a:rPr lang="sk-SK" dirty="0" smtClean="0"/>
              <a:t>Presnejšie povedané, DNS je stromovo organizovaná databáza, ktorá obsahuje rôzne informácie o internetových menách a adresách</a:t>
            </a:r>
          </a:p>
        </p:txBody>
      </p:sp>
      <p:pic>
        <p:nvPicPr>
          <p:cNvPr id="12933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3"/>
          <a:stretch/>
        </p:blipFill>
        <p:spPr bwMode="auto">
          <a:xfrm>
            <a:off x="2325688" y="4229501"/>
            <a:ext cx="6818312" cy="262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0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79" y="1755056"/>
            <a:ext cx="4530725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Aplikačný protokol Domain Name System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5598368"/>
          </a:xfrm>
        </p:spPr>
        <p:txBody>
          <a:bodyPr>
            <a:normAutofit fontScale="92500" lnSpcReduction="10000"/>
          </a:bodyPr>
          <a:lstStyle/>
          <a:p>
            <a:r>
              <a:rPr lang="sk-SK" dirty="0" smtClean="0"/>
              <a:t>Pojem </a:t>
            </a:r>
            <a:r>
              <a:rPr lang="sk-SK" b="1" dirty="0" smtClean="0">
                <a:solidFill>
                  <a:schemeClr val="accent2"/>
                </a:solidFill>
              </a:rPr>
              <a:t>doména</a:t>
            </a:r>
            <a:r>
              <a:rPr lang="sk-SK" dirty="0" smtClean="0"/>
              <a:t> </a:t>
            </a:r>
            <a:r>
              <a:rPr lang="sk-SK" dirty="0" smtClean="0"/>
              <a:t>označuje časť slovného mena počítača, ktorá istým spôsobom vyjadruje, kde sa počítač nachádza alebo komu patrí</a:t>
            </a:r>
          </a:p>
          <a:p>
            <a:pPr lvl="1"/>
            <a:r>
              <a:rPr lang="sk-SK" dirty="0" smtClean="0"/>
              <a:t>V názve mail.skola.edu.sk</a:t>
            </a:r>
            <a:br>
              <a:rPr lang="sk-SK" dirty="0" smtClean="0"/>
            </a:br>
            <a:r>
              <a:rPr lang="sk-SK" dirty="0" smtClean="0"/>
              <a:t>sú 4 domény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sk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označuje Slovensko (tzv. vrcholová doména)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edu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označuje vzdelávacie inštitúcie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skola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označuje meno konkrétnej školy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mail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vlastné meno počítača</a:t>
            </a:r>
          </a:p>
          <a:p>
            <a:pPr lvl="1"/>
            <a:r>
              <a:rPr lang="sk-SK" dirty="0" smtClean="0"/>
              <a:t>Úplné meno počítača so všetkými doménami</a:t>
            </a:r>
            <a:br>
              <a:rPr lang="sk-SK" dirty="0" smtClean="0"/>
            </a:br>
            <a:r>
              <a:rPr lang="sk-SK" dirty="0" smtClean="0"/>
              <a:t>sa v angličtine nazýva Fully Qualified</a:t>
            </a:r>
            <a:r>
              <a:rPr lang="sk-SK" dirty="0"/>
              <a:t/>
            </a:r>
            <a:br>
              <a:rPr lang="sk-SK" dirty="0"/>
            </a:br>
            <a:r>
              <a:rPr lang="sk-SK" dirty="0" smtClean="0"/>
              <a:t>Domain Name (FQDN)</a:t>
            </a:r>
          </a:p>
          <a:p>
            <a:pPr lvl="1"/>
            <a:r>
              <a:rPr lang="sk-SK" dirty="0" smtClean="0"/>
              <a:t>Toto hierarchické usporiadanie domén vytvára tzv. doménový strom</a:t>
            </a:r>
          </a:p>
          <a:p>
            <a:r>
              <a:rPr lang="sk-SK" dirty="0" smtClean="0"/>
              <a:t>Žiaden DNS server neobsahuje zoznam všetkých domén</a:t>
            </a:r>
          </a:p>
          <a:p>
            <a:pPr lvl="1"/>
            <a:r>
              <a:rPr lang="sk-SK" dirty="0" smtClean="0"/>
              <a:t>Každý DNS server obsluhuje iba časť doménového stromu, tzv. zónu</a:t>
            </a:r>
          </a:p>
          <a:p>
            <a:pPr lvl="1"/>
            <a:r>
              <a:rPr lang="sk-SK" dirty="0" smtClean="0"/>
              <a:t>Ak hľadaný názov sám nepozná, vie aspoň zistiť, na ktorom DNS serveri sú bližšie informácie – tzv. delegovanie zón</a:t>
            </a:r>
          </a:p>
        </p:txBody>
      </p:sp>
    </p:spTree>
    <p:extLst>
      <p:ext uri="{BB962C8B-B14F-4D97-AF65-F5344CB8AC3E}">
        <p14:creationId xmlns:p14="http://schemas.microsoft.com/office/powerpoint/2010/main" val="23278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Aplikačný protokol Domain Name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Jednotlivé položky databázy v DNS sa nazývajú </a:t>
            </a:r>
            <a:r>
              <a:rPr lang="sk-SK" sz="2000" b="1" dirty="0" smtClean="0">
                <a:solidFill>
                  <a:schemeClr val="accent2"/>
                </a:solidFill>
              </a:rPr>
              <a:t>zdrojové záznamy </a:t>
            </a:r>
            <a:r>
              <a:rPr lang="sk-SK" sz="2000" dirty="0" smtClean="0"/>
              <a:t>(Resource Records)</a:t>
            </a:r>
          </a:p>
          <a:p>
            <a:r>
              <a:rPr lang="sk-SK" sz="2000" dirty="0" smtClean="0"/>
              <a:t>Každý zdrojový záznam sa vzťahuje k nejakému internetovému názvu alebo adrese</a:t>
            </a:r>
          </a:p>
          <a:p>
            <a:r>
              <a:rPr lang="sk-SK" sz="2000" dirty="0" smtClean="0"/>
              <a:t>Zdrojové záznamy sú viacerých typov a podľa toho vyjadrujú k súvisiacemu internetovému názvu rôzne informácie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A</a:t>
            </a:r>
            <a:r>
              <a:rPr lang="sk-SK" sz="1800" dirty="0" smtClean="0"/>
              <a:t>: IPv4 adresa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AAAA</a:t>
            </a:r>
            <a:r>
              <a:rPr lang="sk-SK" sz="1800" dirty="0" smtClean="0"/>
              <a:t>: IPv6 adresa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MX</a:t>
            </a:r>
            <a:r>
              <a:rPr lang="sk-SK" sz="1800" dirty="0" smtClean="0"/>
              <a:t>: poštový server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CNAME</a:t>
            </a:r>
            <a:r>
              <a:rPr lang="sk-SK" sz="1800" dirty="0" smtClean="0"/>
              <a:t>: odkaz na skutočné meno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NS</a:t>
            </a:r>
            <a:r>
              <a:rPr lang="sk-SK" sz="1800" dirty="0" smtClean="0"/>
              <a:t>: informácia o DNS serveri, na ktorom hľadať ďalšie informácie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PTR</a:t>
            </a:r>
            <a:r>
              <a:rPr lang="sk-SK" sz="1800" dirty="0" smtClean="0"/>
              <a:t>: spätný preklad z IP adresy na meno</a:t>
            </a:r>
          </a:p>
          <a:p>
            <a:r>
              <a:rPr lang="sk-SK" sz="2200" dirty="0" smtClean="0"/>
              <a:t>Podľa toho, aké informácie klient potrebuje, sa v DNS hľadá k danému internetovému menu záznam vhodného typu</a:t>
            </a:r>
            <a:endParaRPr lang="sk-SK" sz="2200" dirty="0"/>
          </a:p>
        </p:txBody>
      </p:sp>
    </p:spTree>
    <p:extLst>
      <p:ext uri="{BB962C8B-B14F-4D97-AF65-F5344CB8AC3E}">
        <p14:creationId xmlns:p14="http://schemas.microsoft.com/office/powerpoint/2010/main" val="16960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Kurzy na FRI: CCNP</a:t>
            </a:r>
          </a:p>
        </p:txBody>
      </p:sp>
      <p:sp>
        <p:nvSpPr>
          <p:cNvPr id="169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Cisco Certified Network Professional (CCNP)</a:t>
            </a:r>
          </a:p>
          <a:p>
            <a:pPr lvl="1"/>
            <a:r>
              <a:rPr lang="sk-SK" dirty="0" smtClean="0"/>
              <a:t>Pokročilá úroveň znalostí o sieťach</a:t>
            </a:r>
          </a:p>
          <a:p>
            <a:r>
              <a:rPr lang="sk-SK" dirty="0" smtClean="0"/>
              <a:t>Semestre kurzov CCNP: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Building </a:t>
            </a:r>
            <a:r>
              <a:rPr lang="sk-SK" b="1" dirty="0" smtClean="0">
                <a:solidFill>
                  <a:schemeClr val="accent2"/>
                </a:solidFill>
              </a:rPr>
              <a:t>Scalable </a:t>
            </a:r>
            <a:r>
              <a:rPr lang="sk-SK" b="1" dirty="0" smtClean="0">
                <a:solidFill>
                  <a:schemeClr val="accent2"/>
                </a:solidFill>
              </a:rPr>
              <a:t>Internetworks (ROUTE)</a:t>
            </a:r>
          </a:p>
          <a:p>
            <a:pPr lvl="2"/>
            <a:r>
              <a:rPr lang="sk-SK" dirty="0" smtClean="0"/>
              <a:t>Pokročilé smerovanie v IPv4 a IPv6</a:t>
            </a:r>
          </a:p>
          <a:p>
            <a:pPr lvl="2"/>
            <a:r>
              <a:rPr lang="sk-SK" dirty="0" smtClean="0"/>
              <a:t>Voliteľný predmet Pokročilé smerovanie v IKS (Ing., 3. semester)</a:t>
            </a:r>
            <a:endParaRPr lang="sk-SK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Building </a:t>
            </a:r>
            <a:r>
              <a:rPr lang="sk-SK" b="1" dirty="0" smtClean="0">
                <a:solidFill>
                  <a:schemeClr val="accent2"/>
                </a:solidFill>
              </a:rPr>
              <a:t>Multilayer </a:t>
            </a:r>
            <a:r>
              <a:rPr lang="sk-SK" b="1" dirty="0" smtClean="0">
                <a:solidFill>
                  <a:schemeClr val="accent2"/>
                </a:solidFill>
              </a:rPr>
              <a:t>Switched Networks (SWITCH)</a:t>
            </a:r>
          </a:p>
          <a:p>
            <a:pPr lvl="2"/>
            <a:r>
              <a:rPr lang="sk-SK" dirty="0" smtClean="0"/>
              <a:t>Pokročilé prepínanie a </a:t>
            </a:r>
            <a:r>
              <a:rPr lang="sk-SK" dirty="0" smtClean="0"/>
              <a:t>redundancia v </a:t>
            </a:r>
            <a:r>
              <a:rPr lang="sk-SK" dirty="0" smtClean="0"/>
              <a:t>prepínaných sieťach</a:t>
            </a:r>
          </a:p>
          <a:p>
            <a:pPr lvl="2"/>
            <a:r>
              <a:rPr lang="sk-SK" dirty="0" smtClean="0"/>
              <a:t>Voliteľný predmet Pokročilé prepínanie v IKS (Ing., 2. semester)</a:t>
            </a:r>
            <a:endParaRPr lang="sk-SK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Troubleshooting Networks</a:t>
            </a:r>
            <a:r>
              <a:rPr lang="en-US" b="1" dirty="0" smtClean="0">
                <a:solidFill>
                  <a:schemeClr val="accent2"/>
                </a:solidFill>
              </a:rPr>
              <a:t> (TSHOOT)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Techniky a princípy pri riešení problémov v </a:t>
            </a:r>
            <a:r>
              <a:rPr lang="sk-SK" dirty="0" smtClean="0"/>
              <a:t>sieťach</a:t>
            </a:r>
          </a:p>
          <a:p>
            <a:pPr lvl="2"/>
            <a:r>
              <a:rPr lang="sk-SK" dirty="0" smtClean="0"/>
              <a:t>Ponechaný ako komerčný kurz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20208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Aplikačný protokol Domain Name System</a:t>
            </a:r>
            <a:endParaRPr lang="sk-SK" dirty="0" smtClean="0"/>
          </a:p>
        </p:txBody>
      </p:sp>
      <p:graphicFrame>
        <p:nvGraphicFramePr>
          <p:cNvPr id="26628" name="Group 4"/>
          <p:cNvGraphicFramePr>
            <a:graphicFrameLocks noGrp="1"/>
          </p:cNvGraphicFramePr>
          <p:nvPr>
            <p:ph sz="half" idx="1"/>
          </p:nvPr>
        </p:nvGraphicFramePr>
        <p:xfrm>
          <a:off x="457200" y="1719263"/>
          <a:ext cx="3319463" cy="4465639"/>
        </p:xfrm>
        <a:graphic>
          <a:graphicData uri="http://schemas.openxmlformats.org/drawingml/2006/table">
            <a:tbl>
              <a:tblPr/>
              <a:tblGrid>
                <a:gridCol w="3319463"/>
              </a:tblGrid>
              <a:tr h="893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Header</a:t>
                      </a:r>
                    </a:p>
                  </a:txBody>
                  <a:tcPr marL="113595" marR="1135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3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Question</a:t>
                      </a:r>
                    </a:p>
                  </a:txBody>
                  <a:tcPr marL="113595" marR="1135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Answer</a:t>
                      </a:r>
                    </a:p>
                  </a:txBody>
                  <a:tcPr marL="113595" marR="1135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893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Authority</a:t>
                      </a:r>
                    </a:p>
                  </a:txBody>
                  <a:tcPr marL="113595" marR="1135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Additional</a:t>
                      </a:r>
                    </a:p>
                  </a:txBody>
                  <a:tcPr marL="113595" marR="1135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2662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3927475" y="1719262"/>
            <a:ext cx="4965005" cy="487808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sk-SK" dirty="0" smtClean="0"/>
              <a:t>Každá správa DNS protokolu (otázka či odpoveď) má fixnú štruktúru</a:t>
            </a:r>
          </a:p>
          <a:p>
            <a:pPr lvl="1">
              <a:defRPr/>
            </a:pPr>
            <a:r>
              <a:rPr lang="sk-SK" b="1" dirty="0" smtClean="0">
                <a:solidFill>
                  <a:schemeClr val="accent2"/>
                </a:solidFill>
              </a:rPr>
              <a:t>Header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hlavička správy</a:t>
            </a:r>
          </a:p>
          <a:p>
            <a:pPr lvl="1">
              <a:defRPr/>
            </a:pPr>
            <a:r>
              <a:rPr lang="sk-SK" b="1" dirty="0" smtClean="0">
                <a:solidFill>
                  <a:schemeClr val="accent2"/>
                </a:solidFill>
              </a:rPr>
              <a:t>Question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hľadaný názov</a:t>
            </a:r>
          </a:p>
          <a:p>
            <a:pPr lvl="1">
              <a:defRPr/>
            </a:pPr>
            <a:r>
              <a:rPr lang="sk-SK" b="1" dirty="0" smtClean="0">
                <a:solidFill>
                  <a:schemeClr val="accent2"/>
                </a:solidFill>
              </a:rPr>
              <a:t>Answer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finálna odpoveď servera vo forme zdrojového záznamu</a:t>
            </a:r>
          </a:p>
          <a:p>
            <a:pPr lvl="1">
              <a:defRPr/>
            </a:pPr>
            <a:r>
              <a:rPr lang="sk-SK" b="1" dirty="0" smtClean="0">
                <a:solidFill>
                  <a:schemeClr val="accent2"/>
                </a:solidFill>
              </a:rPr>
              <a:t>Authority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informácia o DNS serveri, ktorý má presné alebo aspoň presnejšie info o hľadanom mene</a:t>
            </a:r>
            <a:endParaRPr lang="sk-SK" dirty="0"/>
          </a:p>
          <a:p>
            <a:pPr lvl="1">
              <a:defRPr/>
            </a:pPr>
            <a:r>
              <a:rPr lang="sk-SK" b="1" dirty="0" smtClean="0">
                <a:solidFill>
                  <a:schemeClr val="accent2"/>
                </a:solidFill>
              </a:rPr>
              <a:t>Additional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prídavné pomocné info</a:t>
            </a:r>
          </a:p>
          <a:p>
            <a:pPr>
              <a:defRPr/>
            </a:pPr>
            <a:r>
              <a:rPr lang="sk-SK" dirty="0" smtClean="0"/>
              <a:t>DNS je binárny protokol, správy sú v binárnom, nie textovom tvare</a:t>
            </a:r>
          </a:p>
        </p:txBody>
      </p:sp>
    </p:spTree>
    <p:extLst>
      <p:ext uri="{BB962C8B-B14F-4D97-AF65-F5344CB8AC3E}">
        <p14:creationId xmlns:p14="http://schemas.microsoft.com/office/powerpoint/2010/main" val="167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Aplikačný protokol HyperText Transfer Protocol</a:t>
            </a:r>
            <a:endParaRPr lang="en-US" dirty="0"/>
          </a:p>
        </p:txBody>
      </p:sp>
      <p:sp>
        <p:nvSpPr>
          <p:cNvPr id="132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Protokol </a:t>
            </a:r>
            <a:r>
              <a:rPr lang="sk-SK" dirty="0" smtClean="0">
                <a:solidFill>
                  <a:schemeClr val="tx2"/>
                </a:solidFill>
              </a:rPr>
              <a:t>HTTP</a:t>
            </a:r>
            <a:r>
              <a:rPr lang="sk-SK" dirty="0" smtClean="0"/>
              <a:t> je dnes jedným z najpoužívanejších protokolov, vďaka ktorému existuje služba WWW a služby od nej odvodené</a:t>
            </a:r>
          </a:p>
          <a:p>
            <a:r>
              <a:rPr lang="sk-SK" dirty="0" smtClean="0"/>
              <a:t>HTTP umožňuje WWW klientovi</a:t>
            </a:r>
          </a:p>
          <a:p>
            <a:pPr lvl="1"/>
            <a:r>
              <a:rPr lang="sk-SK" dirty="0" smtClean="0"/>
              <a:t>Adresovať vzdialený súbor</a:t>
            </a:r>
          </a:p>
          <a:p>
            <a:pPr lvl="1"/>
            <a:r>
              <a:rPr lang="sk-SK" dirty="0" smtClean="0"/>
              <a:t>Požiadať server o jeho zaslanie</a:t>
            </a:r>
          </a:p>
          <a:p>
            <a:pPr lvl="2"/>
            <a:r>
              <a:rPr lang="sk-SK" dirty="0" smtClean="0"/>
              <a:t>Ak sa jedná o skript (napr. PHP), klient žiada, aby mu server poslal výstup behu tohto skriptu, nie skript samotný</a:t>
            </a:r>
          </a:p>
          <a:p>
            <a:pPr lvl="1"/>
            <a:r>
              <a:rPr lang="sk-SK" dirty="0" smtClean="0"/>
              <a:t>Požiadať server o prepísanie tohto súboru</a:t>
            </a:r>
          </a:p>
          <a:p>
            <a:r>
              <a:rPr lang="sk-SK" dirty="0" smtClean="0"/>
              <a:t>HTTP používa formát adries v tvare </a:t>
            </a:r>
            <a:r>
              <a:rPr lang="en-US" b="1" dirty="0" smtClean="0">
                <a:solidFill>
                  <a:schemeClr val="tx2"/>
                </a:solidFill>
              </a:rPr>
              <a:t>http://www.server.sk/cesta/</a:t>
            </a:r>
            <a:r>
              <a:rPr lang="sk-SK" b="1" dirty="0" smtClean="0">
                <a:solidFill>
                  <a:schemeClr val="tx2"/>
                </a:solidFill>
              </a:rPr>
              <a:t>súbor</a:t>
            </a:r>
            <a:r>
              <a:rPr lang="en-US" b="1" dirty="0" smtClean="0">
                <a:solidFill>
                  <a:schemeClr val="tx2"/>
                </a:solidFill>
              </a:rPr>
              <a:t>.html</a:t>
            </a:r>
          </a:p>
          <a:p>
            <a:pPr lvl="1"/>
            <a:r>
              <a:rPr lang="sk-SK" dirty="0" smtClean="0"/>
              <a:t>„</a:t>
            </a:r>
            <a:r>
              <a:rPr lang="sk-SK" b="1" dirty="0" smtClean="0">
                <a:solidFill>
                  <a:schemeClr val="accent2"/>
                </a:solidFill>
              </a:rPr>
              <a:t>http</a:t>
            </a:r>
            <a:r>
              <a:rPr lang="sk-SK" dirty="0" smtClean="0"/>
              <a:t>“ – tzv. schéma, ktorá určuje použitý aplikačný protokol</a:t>
            </a:r>
          </a:p>
          <a:p>
            <a:pPr lvl="1"/>
            <a:r>
              <a:rPr lang="sk-SK" dirty="0" smtClean="0"/>
              <a:t>„</a:t>
            </a:r>
            <a:r>
              <a:rPr lang="sk-SK" b="1" dirty="0" smtClean="0">
                <a:solidFill>
                  <a:schemeClr val="accent2"/>
                </a:solidFill>
              </a:rPr>
              <a:t>www.server.sk</a:t>
            </a:r>
            <a:r>
              <a:rPr lang="sk-SK" dirty="0" smtClean="0"/>
              <a:t>“ – meno servera</a:t>
            </a:r>
          </a:p>
          <a:p>
            <a:pPr lvl="1"/>
            <a:r>
              <a:rPr lang="sk-SK" dirty="0" smtClean="0"/>
              <a:t>„</a:t>
            </a:r>
            <a:r>
              <a:rPr lang="sk-SK" b="1" dirty="0" smtClean="0">
                <a:solidFill>
                  <a:schemeClr val="accent2"/>
                </a:solidFill>
              </a:rPr>
              <a:t>/cesta/súbor.html</a:t>
            </a:r>
            <a:r>
              <a:rPr lang="sk-SK" dirty="0" smtClean="0"/>
              <a:t>“ – poloha požadovaného dokumentu na serveri</a:t>
            </a:r>
          </a:p>
        </p:txBody>
      </p:sp>
    </p:spTree>
    <p:extLst>
      <p:ext uri="{BB962C8B-B14F-4D97-AF65-F5344CB8AC3E}">
        <p14:creationId xmlns:p14="http://schemas.microsoft.com/office/powerpoint/2010/main" val="34915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Aplikačný protokol HyperText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HTTP je textový protokol, jeho príkazy sú čitateľné slová</a:t>
            </a:r>
          </a:p>
          <a:p>
            <a:pPr lvl="1"/>
            <a:r>
              <a:rPr lang="sk-SK" dirty="0" smtClean="0"/>
              <a:t>HTTP nie je zabezpečený, jeho šifrovaná podoba sa volá HTTPS</a:t>
            </a:r>
          </a:p>
          <a:p>
            <a:r>
              <a:rPr lang="sk-SK" dirty="0" smtClean="0"/>
              <a:t>HTTP má tri základné príkazy (nazývajú sa aj metódy)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GET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o prenos dokumentu zo servera ku klientovi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POST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o prevzatie formulárových dát od klienta a zaslanie výsledku ich spracovania klientovi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PUT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o prenos dokumentu z klienta na server</a:t>
            </a:r>
          </a:p>
          <a:p>
            <a:r>
              <a:rPr lang="sk-SK" dirty="0" smtClean="0"/>
              <a:t>Odpovede servera sú identifikované číslom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1xx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spracovanie žiadosti stále prebieha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2xx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bola spracovaná úspešne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3xx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presmerovanie, klient musí požiadať o ďalší dokument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4xx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chyba na strane klienta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5xx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chyba na strane servera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305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Aplikačný protokol HyperText Transfer Protocol</a:t>
            </a:r>
          </a:p>
        </p:txBody>
      </p:sp>
      <p:pic>
        <p:nvPicPr>
          <p:cNvPr id="4" name="Obrázok 2" descr="HTML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850" y="1176372"/>
            <a:ext cx="8496300" cy="53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Aplikačné protokoly SMTP a POP</a:t>
            </a:r>
            <a:endParaRPr lang="en-US" dirty="0"/>
          </a:p>
        </p:txBody>
      </p:sp>
      <p:sp>
        <p:nvSpPr>
          <p:cNvPr id="131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Protokoly </a:t>
            </a:r>
            <a:r>
              <a:rPr lang="sk-SK" dirty="0" smtClean="0">
                <a:solidFill>
                  <a:schemeClr val="tx2"/>
                </a:solidFill>
              </a:rPr>
              <a:t>Simple Mail Transfer Protocol </a:t>
            </a:r>
            <a:r>
              <a:rPr lang="sk-SK" dirty="0" smtClean="0"/>
              <a:t>a </a:t>
            </a:r>
            <a:r>
              <a:rPr lang="sk-SK" dirty="0" smtClean="0">
                <a:solidFill>
                  <a:schemeClr val="tx2"/>
                </a:solidFill>
              </a:rPr>
              <a:t>Post Office Protocol</a:t>
            </a:r>
            <a:r>
              <a:rPr lang="sk-SK" dirty="0" smtClean="0"/>
              <a:t> slúžia na poskytovanie služieb elektronickej pošty</a:t>
            </a:r>
          </a:p>
          <a:p>
            <a:pPr lvl="1"/>
            <a:r>
              <a:rPr lang="sk-SK" dirty="0" smtClean="0"/>
              <a:t>SMTP sa stará o doručenie správ od klienta cez poštové servery do poštového priečinka príjemcu</a:t>
            </a:r>
          </a:p>
          <a:p>
            <a:pPr lvl="1"/>
            <a:r>
              <a:rPr lang="sk-SK" dirty="0" smtClean="0"/>
              <a:t>POP slúži na prenos doručených správ z poštového priečinka na adresátov počítač do jeho vlastného poštového klienta</a:t>
            </a:r>
            <a:endParaRPr lang="en-US" dirty="0" smtClean="0"/>
          </a:p>
          <a:p>
            <a:r>
              <a:rPr lang="sk-SK" dirty="0" smtClean="0"/>
              <a:t>Dôvodom oddelenia týchto protokolov sú rozdielne činnosti pri doručovaní a pri preberaní doručenej pošty</a:t>
            </a:r>
          </a:p>
          <a:p>
            <a:pPr lvl="1"/>
            <a:r>
              <a:rPr lang="sk-SK" dirty="0" smtClean="0"/>
              <a:t>Doručovanie pošty znamená zistiť, cez aké poštové servery musí správa prejsť, a postupne ju dopraviť až na server, kde je poštový priečinok adresáta. Doručovať poštu priamo na adresátov osobný počítač nemá zmysel – zakaždým môže byť iný, vypnutý, atď...</a:t>
            </a:r>
          </a:p>
          <a:p>
            <a:pPr lvl="1"/>
            <a:r>
              <a:rPr lang="sk-SK" dirty="0" smtClean="0"/>
              <a:t>Preberanie doručenej pošty znamená preukázať sa správnym menom a heslom, vidieť zoznam správ v poštovom priečinku, mať možnosť individuálne tieto správy preniesť, zmazať, preusporiadať...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7897" r="2958" b="4478"/>
          <a:stretch/>
        </p:blipFill>
        <p:spPr bwMode="auto">
          <a:xfrm>
            <a:off x="3635896" y="2636912"/>
            <a:ext cx="5508104" cy="367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Aplikačné protokoly SMTP a POP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000" dirty="0" smtClean="0"/>
              <a:t>V architektúre elektronickej pošty sa hovorí o tzv. agentoch</a:t>
            </a:r>
          </a:p>
          <a:p>
            <a:r>
              <a:rPr lang="sk-SK" sz="2000" b="1" dirty="0" smtClean="0">
                <a:solidFill>
                  <a:schemeClr val="accent2"/>
                </a:solidFill>
              </a:rPr>
              <a:t>Mail User Agent (MUA)</a:t>
            </a:r>
          </a:p>
          <a:p>
            <a:pPr lvl="1"/>
            <a:r>
              <a:rPr lang="sk-SK" sz="1800" dirty="0" smtClean="0"/>
              <a:t>Poštový program u klienta (Outlook, Thunderbird, Eudora, ...)</a:t>
            </a:r>
          </a:p>
          <a:p>
            <a:pPr lvl="1"/>
            <a:r>
              <a:rPr lang="sk-SK" sz="1800" dirty="0" smtClean="0"/>
              <a:t>MUA používa SMTP na odoslanie pošty a POP na jej vyzdvihnutie</a:t>
            </a:r>
          </a:p>
          <a:p>
            <a:r>
              <a:rPr lang="sk-SK" sz="2000" b="1" dirty="0" smtClean="0">
                <a:solidFill>
                  <a:schemeClr val="accent2"/>
                </a:solidFill>
              </a:rPr>
              <a:t>Mail Transfer Agent (MTA)</a:t>
            </a:r>
          </a:p>
          <a:p>
            <a:pPr lvl="1"/>
            <a:r>
              <a:rPr lang="sk-SK" sz="1800" dirty="0" smtClean="0"/>
              <a:t>Poštový server, ktorý sa stará o prevzatie</a:t>
            </a:r>
            <a:br>
              <a:rPr lang="sk-SK" sz="1800" dirty="0" smtClean="0"/>
            </a:br>
            <a:r>
              <a:rPr lang="sk-SK" sz="1800" dirty="0" smtClean="0"/>
              <a:t>pošty od klienta a jej doručenie</a:t>
            </a:r>
          </a:p>
          <a:p>
            <a:pPr lvl="1"/>
            <a:r>
              <a:rPr lang="sk-SK" sz="1800" dirty="0" smtClean="0"/>
              <a:t>MTA používa SMTP</a:t>
            </a:r>
          </a:p>
          <a:p>
            <a:r>
              <a:rPr lang="sk-SK" sz="2200" b="1" dirty="0" smtClean="0">
                <a:solidFill>
                  <a:schemeClr val="accent2"/>
                </a:solidFill>
              </a:rPr>
              <a:t>Mail Delivery Agent (MDA)</a:t>
            </a:r>
          </a:p>
          <a:p>
            <a:pPr lvl="1"/>
            <a:r>
              <a:rPr lang="sk-SK" sz="1800" dirty="0" smtClean="0"/>
              <a:t>Program na poštovom</a:t>
            </a:r>
            <a:br>
              <a:rPr lang="sk-SK" sz="1800" dirty="0" smtClean="0"/>
            </a:br>
            <a:r>
              <a:rPr lang="sk-SK" sz="1800" dirty="0" smtClean="0"/>
              <a:t>serveri príjemcu, ktorý</a:t>
            </a:r>
            <a:br>
              <a:rPr lang="sk-SK" sz="1800" dirty="0" smtClean="0"/>
            </a:br>
            <a:r>
              <a:rPr lang="sk-SK" sz="1800" dirty="0" smtClean="0"/>
              <a:t>sa stará o uloženie prijatej správy</a:t>
            </a:r>
            <a:br>
              <a:rPr lang="sk-SK" sz="1800" dirty="0" smtClean="0"/>
            </a:br>
            <a:r>
              <a:rPr lang="sk-SK" sz="1800" dirty="0" smtClean="0"/>
              <a:t>do priečinka</a:t>
            </a:r>
          </a:p>
          <a:p>
            <a:pPr lvl="1"/>
            <a:r>
              <a:rPr lang="sk-SK" sz="1800" dirty="0" smtClean="0"/>
              <a:t>Pritom môže realizovať rôzne ďalšie operácie,</a:t>
            </a:r>
            <a:br>
              <a:rPr lang="sk-SK" sz="1800" dirty="0" smtClean="0"/>
            </a:br>
            <a:r>
              <a:rPr lang="sk-SK" sz="1800" dirty="0" smtClean="0"/>
              <a:t>ako napr. triedenie či automatickú odpoveď</a:t>
            </a:r>
          </a:p>
          <a:p>
            <a:pPr lvl="1"/>
            <a:r>
              <a:rPr lang="sk-SK" sz="1800" dirty="0" smtClean="0"/>
              <a:t>MDA nemusí používať</a:t>
            </a:r>
            <a:br>
              <a:rPr lang="sk-SK" sz="1800" dirty="0" smtClean="0"/>
            </a:br>
            <a:r>
              <a:rPr lang="sk-SK" sz="1800" dirty="0" smtClean="0"/>
              <a:t>SMTP ani POP</a:t>
            </a:r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393415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Priebeh SMTP relácie so serverom</a:t>
            </a:r>
            <a:endParaRPr lang="sk-SK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1143000"/>
            <a:ext cx="3384376" cy="5410200"/>
          </a:xfrm>
        </p:spPr>
        <p:txBody>
          <a:bodyPr>
            <a:normAutofit/>
          </a:bodyPr>
          <a:lstStyle/>
          <a:p>
            <a:r>
              <a:rPr lang="sk-SK" dirty="0" smtClean="0">
                <a:solidFill>
                  <a:schemeClr val="tx2"/>
                </a:solidFill>
              </a:rPr>
              <a:t>SMTP</a:t>
            </a:r>
            <a:r>
              <a:rPr lang="sk-SK" dirty="0" smtClean="0"/>
              <a:t> je textový protokol</a:t>
            </a:r>
          </a:p>
          <a:p>
            <a:r>
              <a:rPr lang="sk-SK" dirty="0" smtClean="0"/>
              <a:t>Hlavné príkazy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EHLO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predstavenie sa odosielajúceho MUA/MTA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MAIL FROM </a:t>
            </a:r>
            <a:r>
              <a:rPr lang="sk-SK" sz="1800" dirty="0" smtClean="0"/>
              <a:t>– odosielateľ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RCPT TO </a:t>
            </a:r>
            <a:r>
              <a:rPr lang="sk-SK" sz="1800" dirty="0" smtClean="0"/>
              <a:t>– adresát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DATA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telo správy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QUIT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– ukončenie spojenia</a:t>
            </a:r>
            <a:endParaRPr lang="sk-SK" sz="1800" dirty="0"/>
          </a:p>
        </p:txBody>
      </p:sp>
      <p:pic>
        <p:nvPicPr>
          <p:cNvPr id="8" name="Obrázok 6" descr="SMTP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0247" y="1065183"/>
            <a:ext cx="5673753" cy="55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Priebeh POP3 relácie so serverom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43000"/>
            <a:ext cx="3384376" cy="5410200"/>
          </a:xfrm>
        </p:spPr>
        <p:txBody>
          <a:bodyPr>
            <a:normAutofit fontScale="92500" lnSpcReduction="10000"/>
          </a:bodyPr>
          <a:lstStyle/>
          <a:p>
            <a:r>
              <a:rPr lang="sk-SK" dirty="0" smtClean="0"/>
              <a:t>Protokol </a:t>
            </a:r>
            <a:r>
              <a:rPr lang="sk-SK" dirty="0" smtClean="0">
                <a:solidFill>
                  <a:schemeClr val="tx2"/>
                </a:solidFill>
              </a:rPr>
              <a:t>POP3</a:t>
            </a:r>
            <a:r>
              <a:rPr lang="sk-SK" dirty="0" smtClean="0"/>
              <a:t> je textový protokol</a:t>
            </a:r>
          </a:p>
          <a:p>
            <a:r>
              <a:rPr lang="sk-SK" dirty="0" smtClean="0"/>
              <a:t>Hlavné príkazy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USER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prihlasovacie meno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PASS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heslo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STAT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o počet správ v priečinku a jeho veľkosť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RETR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o prenos konkrétnej správy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DELE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žiadosť o zmazanie konkrétnej správy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QUIT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– ukončenie spojenia</a:t>
            </a:r>
            <a:endParaRPr lang="sk-SK" dirty="0"/>
          </a:p>
        </p:txBody>
      </p:sp>
      <p:pic>
        <p:nvPicPr>
          <p:cNvPr id="4" name="Obrázok 13" descr="POP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904" y="951732"/>
            <a:ext cx="5436096" cy="59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Protokol File Transfer Protocol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Protokol </a:t>
            </a:r>
            <a:r>
              <a:rPr lang="sk-SK" dirty="0" smtClean="0">
                <a:solidFill>
                  <a:schemeClr val="tx2"/>
                </a:solidFill>
              </a:rPr>
              <a:t>FTP</a:t>
            </a:r>
            <a:r>
              <a:rPr lang="sk-SK" dirty="0" smtClean="0"/>
              <a:t> je starší protokol, ktorý slúži na prenos súborov medzi klientom a serverom</a:t>
            </a:r>
          </a:p>
          <a:p>
            <a:r>
              <a:rPr lang="sk-SK" dirty="0" smtClean="0"/>
              <a:t>FTP si vytvára medzi klientom a serverom až dve spojenia</a:t>
            </a:r>
          </a:p>
          <a:p>
            <a:pPr lvl="1"/>
            <a:r>
              <a:rPr lang="sk-SK" dirty="0" smtClean="0"/>
              <a:t>Jedno spojenie je tzv. riadiace spojenie (control connection), ktorým sa posielajú medzi klientom a serverom príkazy</a:t>
            </a:r>
          </a:p>
          <a:p>
            <a:pPr lvl="1"/>
            <a:r>
              <a:rPr lang="sk-SK" dirty="0" smtClean="0"/>
              <a:t>Druhé spojenie je tzv. </a:t>
            </a:r>
            <a:r>
              <a:rPr lang="sk-SK" dirty="0"/>
              <a:t>d</a:t>
            </a:r>
            <a:r>
              <a:rPr lang="sk-SK" dirty="0" smtClean="0"/>
              <a:t>átové spojenie (data connection), ktorým sa posielajú dáta prenášaných súborov. Dátové spojenie sa vytvára len v čase, keď sa prenášajú súbory</a:t>
            </a:r>
          </a:p>
          <a:p>
            <a:r>
              <a:rPr lang="sk-SK" dirty="0" smtClean="0"/>
              <a:t>Protokol FTP je autentifikovaný, ale nešifrovaný</a:t>
            </a:r>
          </a:p>
          <a:p>
            <a:pPr lvl="1"/>
            <a:r>
              <a:rPr lang="sk-SK" dirty="0" smtClean="0"/>
              <a:t>V súčasnosti ho nahrádza protokol SFTP (Secure FTP)</a:t>
            </a:r>
          </a:p>
          <a:p>
            <a:r>
              <a:rPr lang="sk-SK" dirty="0" smtClean="0"/>
              <a:t>Existuje odľahčená verzia protokolu FTP, ktorá sa volá Trivial FTP</a:t>
            </a:r>
          </a:p>
          <a:p>
            <a:pPr lvl="1"/>
            <a:r>
              <a:rPr lang="sk-SK" dirty="0" smtClean="0"/>
              <a:t>TFTP má len vybranú podmnožinu operácií FTP a nie je autentifikovaný</a:t>
            </a:r>
          </a:p>
        </p:txBody>
      </p:sp>
    </p:spTree>
    <p:extLst>
      <p:ext uri="{BB962C8B-B14F-4D97-AF65-F5344CB8AC3E}">
        <p14:creationId xmlns:p14="http://schemas.microsoft.com/office/powerpoint/2010/main" val="221032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8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" b="1949"/>
          <a:stretch/>
        </p:blipFill>
        <p:spPr bwMode="auto">
          <a:xfrm>
            <a:off x="3932238" y="2792776"/>
            <a:ext cx="5211762" cy="406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Aplikačné protokoly Telnet a Secure SHell</a:t>
            </a:r>
            <a:endParaRPr lang="en-US" dirty="0"/>
          </a:p>
        </p:txBody>
      </p:sp>
      <p:sp>
        <p:nvSpPr>
          <p:cNvPr id="131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Protokoly </a:t>
            </a:r>
            <a:r>
              <a:rPr lang="sk-SK" dirty="0" smtClean="0">
                <a:solidFill>
                  <a:schemeClr val="tx2"/>
                </a:solidFill>
              </a:rPr>
              <a:t>Telnet</a:t>
            </a:r>
            <a:r>
              <a:rPr lang="sk-SK" dirty="0" smtClean="0"/>
              <a:t> a </a:t>
            </a:r>
            <a:r>
              <a:rPr lang="sk-SK" dirty="0" smtClean="0">
                <a:solidFill>
                  <a:schemeClr val="tx2"/>
                </a:solidFill>
              </a:rPr>
              <a:t>SSH</a:t>
            </a:r>
            <a:r>
              <a:rPr lang="sk-SK" dirty="0" smtClean="0"/>
              <a:t> umožňujú ovládať príkazový riadok zariadenia na diaľku tak, ako keby sme priamo sedeli za jeho klávesnicou a monitorom</a:t>
            </a:r>
          </a:p>
          <a:p>
            <a:pPr lvl="1"/>
            <a:r>
              <a:rPr lang="sk-SK" dirty="0" smtClean="0"/>
              <a:t>Telnet je starší, nešifrovaný protokol, dnes už len málo používaný</a:t>
            </a:r>
          </a:p>
          <a:p>
            <a:pPr lvl="1"/>
            <a:r>
              <a:rPr lang="sk-SK" dirty="0" smtClean="0"/>
              <a:t>SSH je jeho šifrovaný pokračovateľ</a:t>
            </a:r>
          </a:p>
          <a:p>
            <a:r>
              <a:rPr lang="sk-SK" dirty="0" smtClean="0"/>
              <a:t>Telnet ani SSH nie sú</a:t>
            </a:r>
            <a:br>
              <a:rPr lang="sk-SK" dirty="0" smtClean="0"/>
            </a:br>
            <a:r>
              <a:rPr lang="sk-SK" dirty="0" smtClean="0"/>
              <a:t>určené na prácu</a:t>
            </a:r>
            <a:br>
              <a:rPr lang="sk-SK" dirty="0" smtClean="0"/>
            </a:br>
            <a:r>
              <a:rPr lang="sk-SK" dirty="0" smtClean="0"/>
              <a:t>so vzdialenou grafickou</a:t>
            </a:r>
            <a:br>
              <a:rPr lang="sk-SK" dirty="0" smtClean="0"/>
            </a:br>
            <a:r>
              <a:rPr lang="sk-SK" dirty="0" smtClean="0"/>
              <a:t>plochou</a:t>
            </a:r>
          </a:p>
          <a:p>
            <a:pPr lvl="1"/>
            <a:r>
              <a:rPr lang="sk-SK" dirty="0" smtClean="0"/>
              <a:t>Na tento účel slúžia</a:t>
            </a:r>
            <a:br>
              <a:rPr lang="sk-SK" dirty="0" smtClean="0"/>
            </a:br>
            <a:r>
              <a:rPr lang="sk-SK" dirty="0" smtClean="0"/>
              <a:t>protokoly ako RDP, VNC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0" y="2986088"/>
            <a:ext cx="9144000" cy="3871912"/>
          </a:xfrm>
          <a:prstGeom prst="rect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291" name="Rectangle 253"/>
          <p:cNvSpPr>
            <a:spLocks noChangeArrowheads="1"/>
          </p:cNvSpPr>
          <p:nvPr/>
        </p:nvSpPr>
        <p:spPr bwMode="auto">
          <a:xfrm>
            <a:off x="374650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2" name="Rectangle 254"/>
          <p:cNvSpPr>
            <a:spLocks noChangeArrowheads="1"/>
          </p:cNvSpPr>
          <p:nvPr/>
        </p:nvSpPr>
        <p:spPr bwMode="auto">
          <a:xfrm>
            <a:off x="2125663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3" name="Rectangle 255"/>
          <p:cNvSpPr>
            <a:spLocks noChangeArrowheads="1"/>
          </p:cNvSpPr>
          <p:nvPr/>
        </p:nvSpPr>
        <p:spPr bwMode="auto">
          <a:xfrm>
            <a:off x="3876675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4" name="Rectangle 256"/>
          <p:cNvSpPr>
            <a:spLocks noChangeArrowheads="1"/>
          </p:cNvSpPr>
          <p:nvPr/>
        </p:nvSpPr>
        <p:spPr bwMode="auto">
          <a:xfrm>
            <a:off x="5630863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5" name="Rectangle 257"/>
          <p:cNvSpPr>
            <a:spLocks noChangeArrowheads="1"/>
          </p:cNvSpPr>
          <p:nvPr/>
        </p:nvSpPr>
        <p:spPr bwMode="auto">
          <a:xfrm>
            <a:off x="7378700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6" name="Rectangle 10"/>
          <p:cNvSpPr>
            <a:spLocks noChangeArrowheads="1"/>
          </p:cNvSpPr>
          <p:nvPr/>
        </p:nvSpPr>
        <p:spPr bwMode="auto">
          <a:xfrm>
            <a:off x="1549400" y="1289050"/>
            <a:ext cx="6032500" cy="10525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folHlink">
                  <a:alpha val="35001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297" name="Rectangle 250"/>
          <p:cNvSpPr>
            <a:spLocks noChangeArrowheads="1"/>
          </p:cNvSpPr>
          <p:nvPr/>
        </p:nvSpPr>
        <p:spPr bwMode="auto">
          <a:xfrm>
            <a:off x="1533525" y="2073275"/>
            <a:ext cx="6048375" cy="2857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4999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8" name="Text Box 56"/>
          <p:cNvSpPr txBox="1">
            <a:spLocks noChangeArrowheads="1"/>
          </p:cNvSpPr>
          <p:nvPr/>
        </p:nvSpPr>
        <p:spPr bwMode="auto">
          <a:xfrm>
            <a:off x="2420938" y="1597025"/>
            <a:ext cx="42926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2600">
                <a:solidFill>
                  <a:srgbClr val="84610A"/>
                </a:solidFill>
              </a:rPr>
              <a:t>Vzťah kurzov k certifikáciám</a:t>
            </a:r>
            <a:endParaRPr lang="en-US" sz="2600">
              <a:solidFill>
                <a:srgbClr val="84610A"/>
              </a:solidFill>
            </a:endParaRPr>
          </a:p>
        </p:txBody>
      </p:sp>
      <p:sp>
        <p:nvSpPr>
          <p:cNvPr id="12299" name="Rectangle 258"/>
          <p:cNvSpPr>
            <a:spLocks noChangeArrowheads="1"/>
          </p:cNvSpPr>
          <p:nvPr/>
        </p:nvSpPr>
        <p:spPr bwMode="auto">
          <a:xfrm rot="10800000">
            <a:off x="0" y="3228975"/>
            <a:ext cx="9144000" cy="212725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4999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auto">
          <a:xfrm rot="5400000">
            <a:off x="4076700" y="-1824037"/>
            <a:ext cx="990600" cy="9144000"/>
          </a:xfrm>
          <a:prstGeom prst="rect">
            <a:avLst/>
          </a:prstGeom>
          <a:solidFill>
            <a:srgbClr val="0136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grpSp>
        <p:nvGrpSpPr>
          <p:cNvPr id="12301" name="Group 308"/>
          <p:cNvGrpSpPr>
            <a:grpSpLocks/>
          </p:cNvGrpSpPr>
          <p:nvPr/>
        </p:nvGrpSpPr>
        <p:grpSpPr bwMode="auto">
          <a:xfrm>
            <a:off x="1914525" y="2254250"/>
            <a:ext cx="5276850" cy="1000125"/>
            <a:chOff x="1206" y="1320"/>
            <a:chExt cx="3324" cy="654"/>
          </a:xfrm>
        </p:grpSpPr>
        <p:sp>
          <p:nvSpPr>
            <p:cNvPr id="12345" name="Line 304"/>
            <p:cNvSpPr>
              <a:spLocks noChangeShapeType="1"/>
            </p:cNvSpPr>
            <p:nvPr/>
          </p:nvSpPr>
          <p:spPr bwMode="auto">
            <a:xfrm>
              <a:off x="1206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6" name="Line 305"/>
            <p:cNvSpPr>
              <a:spLocks noChangeShapeType="1"/>
            </p:cNvSpPr>
            <p:nvPr/>
          </p:nvSpPr>
          <p:spPr bwMode="auto">
            <a:xfrm>
              <a:off x="2314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7" name="Line 306"/>
            <p:cNvSpPr>
              <a:spLocks noChangeShapeType="1"/>
            </p:cNvSpPr>
            <p:nvPr/>
          </p:nvSpPr>
          <p:spPr bwMode="auto">
            <a:xfrm>
              <a:off x="3422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8" name="Line 307"/>
            <p:cNvSpPr>
              <a:spLocks noChangeShapeType="1"/>
            </p:cNvSpPr>
            <p:nvPr/>
          </p:nvSpPr>
          <p:spPr bwMode="auto">
            <a:xfrm>
              <a:off x="4530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</p:grpSp>
      <p:sp>
        <p:nvSpPr>
          <p:cNvPr id="12302" name="Rectangle 8"/>
          <p:cNvSpPr>
            <a:spLocks noChangeArrowheads="1"/>
          </p:cNvSpPr>
          <p:nvPr/>
        </p:nvSpPr>
        <p:spPr bwMode="auto">
          <a:xfrm rot="5400000">
            <a:off x="4111625" y="-1782762"/>
            <a:ext cx="914400" cy="90614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03" name="AutoShape 17"/>
          <p:cNvSpPr>
            <a:spLocks noChangeArrowheads="1"/>
          </p:cNvSpPr>
          <p:nvPr/>
        </p:nvSpPr>
        <p:spPr bwMode="auto">
          <a:xfrm>
            <a:off x="0" y="2341563"/>
            <a:ext cx="9144000" cy="812800"/>
          </a:xfrm>
          <a:prstGeom prst="homePlate">
            <a:avLst>
              <a:gd name="adj" fmla="val 64635"/>
            </a:avLst>
          </a:prstGeom>
          <a:gradFill rotWithShape="1">
            <a:gsLst>
              <a:gs pos="0">
                <a:srgbClr val="0183B7">
                  <a:alpha val="0"/>
                </a:srgb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04" name="Text Box 63"/>
          <p:cNvSpPr txBox="1">
            <a:spLocks noChangeArrowheads="1"/>
          </p:cNvSpPr>
          <p:nvPr/>
        </p:nvSpPr>
        <p:spPr bwMode="auto">
          <a:xfrm>
            <a:off x="365125" y="2584450"/>
            <a:ext cx="138906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 b="1">
                <a:solidFill>
                  <a:srgbClr val="FFFFFF"/>
                </a:solidFill>
              </a:rPr>
              <a:t>CompTIA  A+</a:t>
            </a:r>
          </a:p>
        </p:txBody>
      </p:sp>
      <p:sp>
        <p:nvSpPr>
          <p:cNvPr id="12305" name="Text Box 63"/>
          <p:cNvSpPr txBox="1">
            <a:spLocks noChangeArrowheads="1"/>
          </p:cNvSpPr>
          <p:nvPr/>
        </p:nvSpPr>
        <p:spPr bwMode="auto">
          <a:xfrm>
            <a:off x="2332038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  <a:br>
              <a:rPr lang="en-US" sz="1600" b="1">
                <a:solidFill>
                  <a:srgbClr val="FFFFFF"/>
                </a:solidFill>
              </a:rPr>
            </a:br>
            <a:r>
              <a:rPr lang="en-US" sz="1600" b="1">
                <a:solidFill>
                  <a:srgbClr val="FFFFFF"/>
                </a:solidFill>
              </a:rPr>
              <a:t>CCENT</a:t>
            </a:r>
          </a:p>
        </p:txBody>
      </p:sp>
      <p:sp>
        <p:nvSpPr>
          <p:cNvPr id="12306" name="Text Box 63"/>
          <p:cNvSpPr txBox="1">
            <a:spLocks noChangeArrowheads="1"/>
          </p:cNvSpPr>
          <p:nvPr/>
        </p:nvSpPr>
        <p:spPr bwMode="auto">
          <a:xfrm>
            <a:off x="4090988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</a:p>
        </p:txBody>
      </p:sp>
      <p:sp>
        <p:nvSpPr>
          <p:cNvPr id="12307" name="Text Box 63"/>
          <p:cNvSpPr txBox="1">
            <a:spLocks noChangeArrowheads="1"/>
          </p:cNvSpPr>
          <p:nvPr/>
        </p:nvSpPr>
        <p:spPr bwMode="auto">
          <a:xfrm>
            <a:off x="5846763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  <a:br>
              <a:rPr lang="en-US" sz="1600" b="1">
                <a:solidFill>
                  <a:srgbClr val="FFFFFF"/>
                </a:solidFill>
              </a:rPr>
            </a:br>
            <a:r>
              <a:rPr lang="en-US" sz="1600" b="1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12308" name="Text Box 63"/>
          <p:cNvSpPr txBox="1">
            <a:spLocks noChangeArrowheads="1"/>
          </p:cNvSpPr>
          <p:nvPr/>
        </p:nvSpPr>
        <p:spPr bwMode="auto">
          <a:xfrm>
            <a:off x="7585075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CCNP</a:t>
            </a:r>
          </a:p>
        </p:txBody>
      </p:sp>
      <p:sp>
        <p:nvSpPr>
          <p:cNvPr id="12309" name="Rectangle 8"/>
          <p:cNvSpPr>
            <a:spLocks noChangeArrowheads="1"/>
          </p:cNvSpPr>
          <p:nvPr/>
        </p:nvSpPr>
        <p:spPr bwMode="auto">
          <a:xfrm rot="5400000">
            <a:off x="4056062" y="2139951"/>
            <a:ext cx="606425" cy="8718550"/>
          </a:xfrm>
          <a:prstGeom prst="rect">
            <a:avLst/>
          </a:prstGeom>
          <a:gradFill rotWithShape="1">
            <a:gsLst>
              <a:gs pos="0">
                <a:srgbClr val="001923">
                  <a:alpha val="0"/>
                </a:srgbClr>
              </a:gs>
              <a:gs pos="100000">
                <a:srgbClr val="01364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0" name="AutoShape 17"/>
          <p:cNvSpPr>
            <a:spLocks noChangeArrowheads="1"/>
          </p:cNvSpPr>
          <p:nvPr/>
        </p:nvSpPr>
        <p:spPr bwMode="auto">
          <a:xfrm>
            <a:off x="0" y="6245225"/>
            <a:ext cx="9144000" cy="500063"/>
          </a:xfrm>
          <a:prstGeom prst="homePlate">
            <a:avLst>
              <a:gd name="adj" fmla="val 66370"/>
            </a:avLst>
          </a:prstGeom>
          <a:solidFill>
            <a:srgbClr val="015F85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1" name="Rectangle 8"/>
          <p:cNvSpPr>
            <a:spLocks noChangeArrowheads="1"/>
          </p:cNvSpPr>
          <p:nvPr/>
        </p:nvSpPr>
        <p:spPr bwMode="auto">
          <a:xfrm rot="5400000">
            <a:off x="3968750" y="2325688"/>
            <a:ext cx="382587" cy="8320088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2" name="Text Box 13"/>
          <p:cNvSpPr txBox="1">
            <a:spLocks noChangeArrowheads="1"/>
          </p:cNvSpPr>
          <p:nvPr/>
        </p:nvSpPr>
        <p:spPr bwMode="auto">
          <a:xfrm>
            <a:off x="1901825" y="6361113"/>
            <a:ext cx="53403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1800">
                <a:solidFill>
                  <a:srgbClr val="FFFFFF"/>
                </a:solidFill>
              </a:rPr>
              <a:t>Sieťové znalosti a zručnosti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313" name="AutoShape 350"/>
          <p:cNvSpPr>
            <a:spLocks noChangeArrowheads="1"/>
          </p:cNvSpPr>
          <p:nvPr/>
        </p:nvSpPr>
        <p:spPr bwMode="auto">
          <a:xfrm rot="-5400000">
            <a:off x="426244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4" name="AutoShape 355"/>
          <p:cNvSpPr>
            <a:spLocks noChangeArrowheads="1"/>
          </p:cNvSpPr>
          <p:nvPr/>
        </p:nvSpPr>
        <p:spPr bwMode="auto">
          <a:xfrm rot="-5400000">
            <a:off x="21566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5" name="AutoShape 356"/>
          <p:cNvSpPr>
            <a:spLocks noChangeArrowheads="1"/>
          </p:cNvSpPr>
          <p:nvPr/>
        </p:nvSpPr>
        <p:spPr bwMode="auto">
          <a:xfrm rot="-5400000">
            <a:off x="3929856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6" name="AutoShape 357"/>
          <p:cNvSpPr>
            <a:spLocks noChangeArrowheads="1"/>
          </p:cNvSpPr>
          <p:nvPr/>
        </p:nvSpPr>
        <p:spPr bwMode="auto">
          <a:xfrm rot="-5400000">
            <a:off x="56618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7" name="AutoShape 358"/>
          <p:cNvSpPr>
            <a:spLocks noChangeArrowheads="1"/>
          </p:cNvSpPr>
          <p:nvPr/>
        </p:nvSpPr>
        <p:spPr bwMode="auto">
          <a:xfrm rot="-5400000">
            <a:off x="74271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8" name="Freeform 15"/>
          <p:cNvSpPr>
            <a:spLocks/>
          </p:cNvSpPr>
          <p:nvPr/>
        </p:nvSpPr>
        <p:spPr bwMode="auto">
          <a:xfrm>
            <a:off x="2924175" y="4202113"/>
            <a:ext cx="1543050" cy="1149350"/>
          </a:xfrm>
          <a:custGeom>
            <a:avLst/>
            <a:gdLst>
              <a:gd name="T0" fmla="*/ 2147483647 w 1306"/>
              <a:gd name="T1" fmla="*/ 2147483647 h 758"/>
              <a:gd name="T2" fmla="*/ 2147483647 w 1306"/>
              <a:gd name="T3" fmla="*/ 2147483647 h 758"/>
              <a:gd name="T4" fmla="*/ 0 w 1306"/>
              <a:gd name="T5" fmla="*/ 2147483647 h 758"/>
              <a:gd name="T6" fmla="*/ 0 w 1306"/>
              <a:gd name="T7" fmla="*/ 0 h 758"/>
              <a:gd name="T8" fmla="*/ 2147483647 w 1306"/>
              <a:gd name="T9" fmla="*/ 2147483647 h 758"/>
              <a:gd name="T10" fmla="*/ 2147483647 w 1306"/>
              <a:gd name="T11" fmla="*/ 0 h 758"/>
              <a:gd name="T12" fmla="*/ 2147483647 w 1306"/>
              <a:gd name="T13" fmla="*/ 2147483647 h 7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06"/>
              <a:gd name="T22" fmla="*/ 0 h 758"/>
              <a:gd name="T23" fmla="*/ 1306 w 1306"/>
              <a:gd name="T24" fmla="*/ 758 h 75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06" h="758">
                <a:moveTo>
                  <a:pt x="1306" y="758"/>
                </a:moveTo>
                <a:cubicBezTo>
                  <a:pt x="1306" y="758"/>
                  <a:pt x="954" y="623"/>
                  <a:pt x="654" y="623"/>
                </a:cubicBezTo>
                <a:cubicBezTo>
                  <a:pt x="353" y="623"/>
                  <a:pt x="0" y="758"/>
                  <a:pt x="0" y="75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22" y="144"/>
                  <a:pt x="654" y="144"/>
                </a:cubicBezTo>
                <a:cubicBezTo>
                  <a:pt x="985" y="144"/>
                  <a:pt x="1306" y="0"/>
                  <a:pt x="1306" y="0"/>
                </a:cubicBezTo>
                <a:lnTo>
                  <a:pt x="1306" y="758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alpha val="81000"/>
                </a:srgbClr>
              </a:gs>
              <a:gs pos="100000">
                <a:srgbClr val="EFB5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sk-SK"/>
          </a:p>
        </p:txBody>
      </p:sp>
      <p:grpSp>
        <p:nvGrpSpPr>
          <p:cNvPr id="12319" name="Group 311"/>
          <p:cNvGrpSpPr>
            <a:grpSpLocks/>
          </p:cNvGrpSpPr>
          <p:nvPr/>
        </p:nvGrpSpPr>
        <p:grpSpPr bwMode="auto">
          <a:xfrm>
            <a:off x="533400" y="4398963"/>
            <a:ext cx="1063625" cy="1069975"/>
            <a:chOff x="336" y="2696"/>
            <a:chExt cx="670" cy="674"/>
          </a:xfrm>
        </p:grpSpPr>
        <p:grpSp>
          <p:nvGrpSpPr>
            <p:cNvPr id="12341" name="Group 263"/>
            <p:cNvGrpSpPr>
              <a:grpSpLocks/>
            </p:cNvGrpSpPr>
            <p:nvPr/>
          </p:nvGrpSpPr>
          <p:grpSpPr bwMode="auto">
            <a:xfrm>
              <a:off x="336" y="2696"/>
              <a:ext cx="670" cy="674"/>
              <a:chOff x="829" y="5082"/>
              <a:chExt cx="734" cy="738"/>
            </a:xfrm>
          </p:grpSpPr>
          <p:sp>
            <p:nvSpPr>
              <p:cNvPr id="12343" name="Oval 25"/>
              <p:cNvSpPr>
                <a:spLocks noChangeAspect="1" noChangeArrowheads="1"/>
              </p:cNvSpPr>
              <p:nvPr/>
            </p:nvSpPr>
            <p:spPr bwMode="auto">
              <a:xfrm>
                <a:off x="829" y="5082"/>
                <a:ext cx="734" cy="738"/>
              </a:xfrm>
              <a:prstGeom prst="ellipse">
                <a:avLst/>
              </a:prstGeom>
              <a:gradFill rotWithShape="1">
                <a:gsLst>
                  <a:gs pos="0">
                    <a:srgbClr val="0183B7"/>
                  </a:gs>
                  <a:gs pos="100000">
                    <a:srgbClr val="003D55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14763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4" name="Oval 26"/>
              <p:cNvSpPr>
                <a:spLocks noChangeAspect="1" noChangeArrowheads="1"/>
              </p:cNvSpPr>
              <p:nvPr/>
            </p:nvSpPr>
            <p:spPr bwMode="auto">
              <a:xfrm>
                <a:off x="946" y="5118"/>
                <a:ext cx="500" cy="34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42" name="Text Box 27"/>
            <p:cNvSpPr txBox="1">
              <a:spLocks noChangeArrowheads="1"/>
            </p:cNvSpPr>
            <p:nvPr/>
          </p:nvSpPr>
          <p:spPr bwMode="auto">
            <a:xfrm>
              <a:off x="354" y="2929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IT Essentials</a:t>
              </a:r>
            </a:p>
          </p:txBody>
        </p:sp>
      </p:grpSp>
      <p:grpSp>
        <p:nvGrpSpPr>
          <p:cNvPr id="12320" name="Group 313"/>
          <p:cNvGrpSpPr>
            <a:grpSpLocks/>
          </p:cNvGrpSpPr>
          <p:nvPr/>
        </p:nvGrpSpPr>
        <p:grpSpPr bwMode="auto">
          <a:xfrm>
            <a:off x="2165350" y="4173538"/>
            <a:ext cx="1285875" cy="1295400"/>
            <a:chOff x="1364" y="2554"/>
            <a:chExt cx="810" cy="816"/>
          </a:xfrm>
        </p:grpSpPr>
        <p:grpSp>
          <p:nvGrpSpPr>
            <p:cNvPr id="12337" name="Group 277"/>
            <p:cNvGrpSpPr>
              <a:grpSpLocks/>
            </p:cNvGrpSpPr>
            <p:nvPr/>
          </p:nvGrpSpPr>
          <p:grpSpPr bwMode="auto">
            <a:xfrm>
              <a:off x="1364" y="2554"/>
              <a:ext cx="810" cy="816"/>
              <a:chOff x="1791" y="5074"/>
              <a:chExt cx="873" cy="880"/>
            </a:xfrm>
          </p:grpSpPr>
          <p:sp>
            <p:nvSpPr>
              <p:cNvPr id="12339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777777"/>
                  </a:gs>
                  <a:gs pos="100000">
                    <a:srgbClr val="373737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0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8" name="Text Box 27"/>
            <p:cNvSpPr txBox="1">
              <a:spLocks noChangeArrowheads="1"/>
            </p:cNvSpPr>
            <p:nvPr/>
          </p:nvSpPr>
          <p:spPr bwMode="auto">
            <a:xfrm>
              <a:off x="1452" y="2858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CCNA Discovery</a:t>
              </a:r>
            </a:p>
          </p:txBody>
        </p:sp>
      </p:grpSp>
      <p:grpSp>
        <p:nvGrpSpPr>
          <p:cNvPr id="12321" name="Group 316"/>
          <p:cNvGrpSpPr>
            <a:grpSpLocks/>
          </p:cNvGrpSpPr>
          <p:nvPr/>
        </p:nvGrpSpPr>
        <p:grpSpPr bwMode="auto">
          <a:xfrm>
            <a:off x="3929063" y="4173538"/>
            <a:ext cx="1285875" cy="1295400"/>
            <a:chOff x="2475" y="2554"/>
            <a:chExt cx="810" cy="816"/>
          </a:xfrm>
        </p:grpSpPr>
        <p:grpSp>
          <p:nvGrpSpPr>
            <p:cNvPr id="12333" name="Group 280"/>
            <p:cNvGrpSpPr>
              <a:grpSpLocks/>
            </p:cNvGrpSpPr>
            <p:nvPr/>
          </p:nvGrpSpPr>
          <p:grpSpPr bwMode="auto">
            <a:xfrm>
              <a:off x="2475" y="2554"/>
              <a:ext cx="810" cy="816"/>
              <a:chOff x="1791" y="5074"/>
              <a:chExt cx="873" cy="880"/>
            </a:xfrm>
          </p:grpSpPr>
          <p:sp>
            <p:nvSpPr>
              <p:cNvPr id="12335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EFB525"/>
                  </a:gs>
                  <a:gs pos="100000">
                    <a:srgbClr val="6F5411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B3840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6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4" name="Text Box 27"/>
            <p:cNvSpPr txBox="1">
              <a:spLocks noChangeArrowheads="1"/>
            </p:cNvSpPr>
            <p:nvPr/>
          </p:nvSpPr>
          <p:spPr bwMode="auto">
            <a:xfrm>
              <a:off x="2563" y="2858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CCNA Exploration</a:t>
              </a:r>
            </a:p>
          </p:txBody>
        </p:sp>
      </p:grpSp>
      <p:grpSp>
        <p:nvGrpSpPr>
          <p:cNvPr id="12322" name="Group 319"/>
          <p:cNvGrpSpPr>
            <a:grpSpLocks/>
          </p:cNvGrpSpPr>
          <p:nvPr/>
        </p:nvGrpSpPr>
        <p:grpSpPr bwMode="auto">
          <a:xfrm>
            <a:off x="5778500" y="4392613"/>
            <a:ext cx="1066800" cy="1069975"/>
            <a:chOff x="3640" y="2692"/>
            <a:chExt cx="672" cy="674"/>
          </a:xfrm>
        </p:grpSpPr>
        <p:grpSp>
          <p:nvGrpSpPr>
            <p:cNvPr id="12329" name="Group 288"/>
            <p:cNvGrpSpPr>
              <a:grpSpLocks/>
            </p:cNvGrpSpPr>
            <p:nvPr/>
          </p:nvGrpSpPr>
          <p:grpSpPr bwMode="auto">
            <a:xfrm>
              <a:off x="3640" y="2692"/>
              <a:ext cx="672" cy="674"/>
              <a:chOff x="3688" y="2496"/>
              <a:chExt cx="735" cy="738"/>
            </a:xfrm>
          </p:grpSpPr>
          <p:sp>
            <p:nvSpPr>
              <p:cNvPr id="12331" name="Oval 43"/>
              <p:cNvSpPr>
                <a:spLocks noChangeAspect="1" noChangeArrowheads="1"/>
              </p:cNvSpPr>
              <p:nvPr/>
            </p:nvSpPr>
            <p:spPr bwMode="auto">
              <a:xfrm>
                <a:off x="3688" y="2496"/>
                <a:ext cx="735" cy="738"/>
              </a:xfrm>
              <a:prstGeom prst="ellipse">
                <a:avLst/>
              </a:prstGeom>
              <a:gradFill rotWithShape="1">
                <a:gsLst>
                  <a:gs pos="0">
                    <a:srgbClr val="B21A1A"/>
                  </a:gs>
                  <a:gs pos="100000">
                    <a:srgbClr val="520C0C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A1414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2" name="Oval 44"/>
              <p:cNvSpPr>
                <a:spLocks noChangeAspect="1" noChangeArrowheads="1"/>
              </p:cNvSpPr>
              <p:nvPr/>
            </p:nvSpPr>
            <p:spPr bwMode="auto">
              <a:xfrm>
                <a:off x="3805" y="2532"/>
                <a:ext cx="501" cy="34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0" name="Text Box 27"/>
            <p:cNvSpPr txBox="1">
              <a:spLocks noChangeArrowheads="1"/>
            </p:cNvSpPr>
            <p:nvPr/>
          </p:nvSpPr>
          <p:spPr bwMode="auto">
            <a:xfrm>
              <a:off x="3721" y="2925"/>
              <a:ext cx="51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Security</a:t>
              </a:r>
            </a:p>
          </p:txBody>
        </p:sp>
      </p:grpSp>
      <p:grpSp>
        <p:nvGrpSpPr>
          <p:cNvPr id="12323" name="Group 320"/>
          <p:cNvGrpSpPr>
            <a:grpSpLocks/>
          </p:cNvGrpSpPr>
          <p:nvPr/>
        </p:nvGrpSpPr>
        <p:grpSpPr bwMode="auto">
          <a:xfrm>
            <a:off x="7423150" y="4173538"/>
            <a:ext cx="1285875" cy="1295400"/>
            <a:chOff x="4676" y="2554"/>
            <a:chExt cx="810" cy="816"/>
          </a:xfrm>
        </p:grpSpPr>
        <p:grpSp>
          <p:nvGrpSpPr>
            <p:cNvPr id="12325" name="Group 295"/>
            <p:cNvGrpSpPr>
              <a:grpSpLocks/>
            </p:cNvGrpSpPr>
            <p:nvPr/>
          </p:nvGrpSpPr>
          <p:grpSpPr bwMode="auto">
            <a:xfrm>
              <a:off x="4676" y="2554"/>
              <a:ext cx="810" cy="816"/>
              <a:chOff x="1791" y="5074"/>
              <a:chExt cx="873" cy="880"/>
            </a:xfrm>
          </p:grpSpPr>
          <p:sp>
            <p:nvSpPr>
              <p:cNvPr id="12327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83A2CF"/>
                  </a:gs>
                  <a:gs pos="100000">
                    <a:srgbClr val="3D4B6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3A2CF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28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26" name="Text Box 27"/>
            <p:cNvSpPr txBox="1">
              <a:spLocks noChangeArrowheads="1"/>
            </p:cNvSpPr>
            <p:nvPr/>
          </p:nvSpPr>
          <p:spPr bwMode="auto">
            <a:xfrm>
              <a:off x="4826" y="2858"/>
              <a:ext cx="51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CCNP</a:t>
              </a:r>
            </a:p>
          </p:txBody>
        </p:sp>
      </p:grpSp>
      <p:sp>
        <p:nvSpPr>
          <p:cNvPr id="1706045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Priemyselné certifikácie Cisco</a:t>
            </a:r>
          </a:p>
        </p:txBody>
      </p:sp>
    </p:spTree>
    <p:extLst>
      <p:ext uri="{BB962C8B-B14F-4D97-AF65-F5344CB8AC3E}">
        <p14:creationId xmlns:p14="http://schemas.microsoft.com/office/powerpoint/2010/main" val="10564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Aplikačné protokoly Server Message Block a Common Internet File System</a:t>
            </a:r>
            <a:endParaRPr lang="en-US" dirty="0"/>
          </a:p>
        </p:txBody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Protokoly SMB a novší CIFS sú protokoly, ktorými sa realizuje zdieľanie súborov a tlačiarní</a:t>
            </a:r>
          </a:p>
          <a:p>
            <a:pPr lvl="1"/>
            <a:r>
              <a:rPr lang="sk-SK" dirty="0" smtClean="0"/>
              <a:t>Vo veľkej miere využívané v sieťach na báze Microsoft Windows, no existuje veľmi dobrá podpora aj pod systémom GNU/Linux</a:t>
            </a:r>
          </a:p>
          <a:p>
            <a:pPr lvl="1"/>
            <a:r>
              <a:rPr lang="sk-SK" dirty="0" smtClean="0"/>
              <a:t>Jedná sa o zložité a komplexné protokoly</a:t>
            </a:r>
            <a:endParaRPr lang="en-US" dirty="0"/>
          </a:p>
        </p:txBody>
      </p:sp>
      <p:pic>
        <p:nvPicPr>
          <p:cNvPr id="13158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1"/>
          <a:stretch/>
        </p:blipFill>
        <p:spPr bwMode="auto">
          <a:xfrm>
            <a:off x="1647825" y="2974554"/>
            <a:ext cx="7496175" cy="388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4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497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sk-SK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2800" b="1" dirty="0" smtClean="0"/>
              <a:t>Vďaka za pozornosť!</a:t>
            </a: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err="1" smtClean="0"/>
              <a:t>Ing</a:t>
            </a:r>
            <a:r>
              <a:rPr lang="en-US" sz="1800" dirty="0" smtClean="0"/>
              <a:t>. Peter Pal</a:t>
            </a:r>
            <a:r>
              <a:rPr lang="sk-SK" sz="1800" dirty="0" smtClean="0"/>
              <a:t>úch</a:t>
            </a:r>
            <a:r>
              <a:rPr lang="en-US" sz="1800" dirty="0" smtClean="0"/>
              <a:t>, PhD.</a:t>
            </a:r>
            <a:endParaRPr lang="sk-SK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1800" dirty="0" smtClean="0">
                <a:hlinkClick r:id="rId2"/>
              </a:rPr>
              <a:t>Peter.Paluch</a:t>
            </a:r>
            <a:r>
              <a:rPr lang="en-US" sz="1800" dirty="0" smtClean="0">
                <a:hlinkClick r:id="rId2"/>
              </a:rPr>
              <a:t>@fri.uniza.sk</a:t>
            </a:r>
            <a:endParaRPr lang="en-US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smtClean="0"/>
              <a:t>KIS FRI </a:t>
            </a:r>
            <a:r>
              <a:rPr lang="sk-SK" sz="1800" dirty="0" smtClean="0"/>
              <a:t>ŽU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675" y="18864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4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Priemyseln</a:t>
            </a:r>
            <a:r>
              <a:rPr lang="sk-SK" smtClean="0"/>
              <a:t>é certifikácie Cisco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5400997" cy="5410200"/>
          </a:xfrm>
        </p:spPr>
        <p:txBody>
          <a:bodyPr/>
          <a:lstStyle/>
          <a:p>
            <a:r>
              <a:rPr lang="sk-SK" dirty="0" smtClean="0"/>
              <a:t>Prečo sa certifikovať?</a:t>
            </a:r>
          </a:p>
          <a:p>
            <a:pPr lvl="1"/>
            <a:r>
              <a:rPr lang="sk-SK" dirty="0" smtClean="0"/>
              <a:t>Mnohí zamestnávatelia</a:t>
            </a:r>
            <a:br>
              <a:rPr lang="sk-SK" dirty="0" smtClean="0"/>
            </a:br>
            <a:r>
              <a:rPr lang="sk-SK" dirty="0" smtClean="0"/>
              <a:t>u uchádzačov na pozíciu sieťového pracovníka buď vyžadujú Cisco certifikáciu, alebo je držiteľ certifikátu významne zvýhodnený</a:t>
            </a:r>
          </a:p>
          <a:p>
            <a:pPr lvl="1"/>
            <a:r>
              <a:rPr lang="sk-SK" dirty="0" smtClean="0"/>
              <a:t>Certifikácie sú v sieťovo orientovaných spoločnostiach samozrejmou súčasťou osobného rozvoja pracovníka</a:t>
            </a:r>
          </a:p>
          <a:p>
            <a:pPr lvl="1"/>
            <a:r>
              <a:rPr lang="sk-SK" dirty="0" smtClean="0"/>
              <a:t>Certifikát je objektívny ukazovateľ,</a:t>
            </a:r>
            <a:br>
              <a:rPr lang="sk-SK" dirty="0" smtClean="0"/>
            </a:br>
            <a:r>
              <a:rPr lang="sk-SK" dirty="0" smtClean="0"/>
              <a:t>na akej úrovni znalostí a schopností práce s počítačovými sieťami ste</a:t>
            </a:r>
          </a:p>
          <a:p>
            <a:pPr lvl="1"/>
            <a:r>
              <a:rPr lang="sk-SK" dirty="0" smtClean="0"/>
              <a:t>Získanie certifikátu je prestížna záležitosť</a:t>
            </a:r>
          </a:p>
        </p:txBody>
      </p:sp>
      <p:sp>
        <p:nvSpPr>
          <p:cNvPr id="1709060" name="Rectangle 4"/>
          <p:cNvSpPr>
            <a:spLocks noChangeArrowheads="1"/>
          </p:cNvSpPr>
          <p:nvPr/>
        </p:nvSpPr>
        <p:spPr bwMode="auto">
          <a:xfrm>
            <a:off x="5724525" y="2332038"/>
            <a:ext cx="3198813" cy="2968625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2700000" scaled="1"/>
          </a:gradFill>
          <a:ln w="28575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82124" tIns="41061" rIns="82124" bIns="41061"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14341" name="Picture 5" descr="pyramid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2584450"/>
            <a:ext cx="2770187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9062" name="Text Box 6"/>
          <p:cNvSpPr txBox="1">
            <a:spLocks noChangeArrowheads="1"/>
          </p:cNvSpPr>
          <p:nvPr/>
        </p:nvSpPr>
        <p:spPr bwMode="auto">
          <a:xfrm>
            <a:off x="6797675" y="4511675"/>
            <a:ext cx="1127125" cy="2016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>
            <a:spAutoFit/>
          </a:bodyPr>
          <a:lstStyle/>
          <a:p>
            <a:pPr algn="ctr" defTabSz="814388">
              <a:lnSpc>
                <a:spcPct val="95000"/>
              </a:lnSpc>
              <a:defRPr/>
            </a:pPr>
            <a:r>
              <a:rPr lang="en-US" sz="1400" b="1">
                <a:solidFill>
                  <a:schemeClr val="bg1"/>
                </a:solidFill>
              </a:rPr>
              <a:t>CCNA</a:t>
            </a:r>
            <a:r>
              <a:rPr lang="sk-SK" sz="1400" b="1">
                <a:solidFill>
                  <a:schemeClr val="bg1"/>
                </a:solidFill>
              </a:rPr>
              <a:t>, CCDA</a:t>
            </a:r>
            <a:endParaRPr lang="en-US" sz="1400" b="1">
              <a:solidFill>
                <a:schemeClr val="folHlink"/>
              </a:solidFill>
            </a:endParaRPr>
          </a:p>
        </p:txBody>
      </p:sp>
      <p:sp>
        <p:nvSpPr>
          <p:cNvPr id="1709063" name="Text Box 7"/>
          <p:cNvSpPr txBox="1">
            <a:spLocks noChangeArrowheads="1"/>
          </p:cNvSpPr>
          <p:nvPr/>
        </p:nvSpPr>
        <p:spPr bwMode="auto">
          <a:xfrm>
            <a:off x="6732588" y="3573463"/>
            <a:ext cx="1295400" cy="6143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0" tIns="0" rIns="0" bIns="0">
            <a:spAutoFit/>
          </a:bodyPr>
          <a:lstStyle/>
          <a:p>
            <a:pPr algn="ctr" defTabSz="814388">
              <a:lnSpc>
                <a:spcPct val="95000"/>
              </a:lnSpc>
              <a:defRPr/>
            </a:pPr>
            <a:r>
              <a:rPr lang="en-US" sz="1400" b="1">
                <a:solidFill>
                  <a:schemeClr val="bg1"/>
                </a:solidFill>
              </a:rPr>
              <a:t>CCNP</a:t>
            </a:r>
            <a:r>
              <a:rPr lang="sk-SK" sz="1400" b="1">
                <a:solidFill>
                  <a:schemeClr val="bg1"/>
                </a:solidFill>
              </a:rPr>
              <a:t>,CCIP CCDP, CCVP, CCSP, ...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09064" name="Text Box 8"/>
          <p:cNvSpPr txBox="1">
            <a:spLocks noChangeArrowheads="1"/>
          </p:cNvSpPr>
          <p:nvPr/>
        </p:nvSpPr>
        <p:spPr bwMode="auto">
          <a:xfrm>
            <a:off x="7135813" y="3081338"/>
            <a:ext cx="425450" cy="201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>
            <a:spAutoFit/>
          </a:bodyPr>
          <a:lstStyle/>
          <a:p>
            <a:pPr algn="ctr" defTabSz="814388">
              <a:lnSpc>
                <a:spcPct val="95000"/>
              </a:lnSpc>
              <a:defRPr/>
            </a:pPr>
            <a:r>
              <a:rPr lang="en-US" sz="1400" b="1">
                <a:solidFill>
                  <a:schemeClr val="bg1"/>
                </a:solidFill>
              </a:rPr>
              <a:t>CCIE</a:t>
            </a:r>
          </a:p>
        </p:txBody>
      </p:sp>
    </p:spTree>
    <p:extLst>
      <p:ext uri="{BB962C8B-B14F-4D97-AF65-F5344CB8AC3E}">
        <p14:creationId xmlns:p14="http://schemas.microsoft.com/office/powerpoint/2010/main" val="18726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Vzťah kurzov k priemyselným certifikáciám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466210" cy="5410200"/>
          </a:xfrm>
        </p:spPr>
        <p:txBody>
          <a:bodyPr>
            <a:normAutofit/>
          </a:bodyPr>
          <a:lstStyle/>
          <a:p>
            <a:r>
              <a:rPr lang="sk-SK" dirty="0" smtClean="0"/>
              <a:t>Kurzy Cisco CCNA a CCNP </a:t>
            </a:r>
            <a:r>
              <a:rPr lang="en-US" dirty="0" smtClean="0"/>
              <a:t>s</a:t>
            </a:r>
            <a:r>
              <a:rPr lang="sk-SK" dirty="0" smtClean="0"/>
              <a:t>ú bezprostrednou prípravou na zodpovedajúce priemyselné certifikácie</a:t>
            </a:r>
          </a:p>
          <a:p>
            <a:r>
              <a:rPr lang="sk-SK" dirty="0" smtClean="0"/>
              <a:t>Certifikácia CCNA alebo CCNP sa získava na akreditovaných testovacích centrách</a:t>
            </a:r>
          </a:p>
          <a:p>
            <a:pPr lvl="1"/>
            <a:r>
              <a:rPr lang="sk-SK" dirty="0" smtClean="0"/>
              <a:t>Bratislava: Gratex, Gamo, Gopas, Soitron</a:t>
            </a:r>
          </a:p>
          <a:p>
            <a:pPr lvl="1"/>
            <a:r>
              <a:rPr lang="sk-SK" dirty="0" smtClean="0"/>
              <a:t>Košice: elfa</a:t>
            </a:r>
          </a:p>
          <a:p>
            <a:r>
              <a:rPr lang="sk-SK" dirty="0" smtClean="0"/>
              <a:t>Certifikát sa získava absolvovaním jednej alebo niekoľkých predpísaných skúšok</a:t>
            </a:r>
          </a:p>
          <a:p>
            <a:pPr lvl="1"/>
            <a:r>
              <a:rPr lang="sk-SK" dirty="0" smtClean="0"/>
              <a:t>Skúšky sú spoplatnené (možnosť zliav)</a:t>
            </a:r>
          </a:p>
          <a:p>
            <a:pPr lvl="1"/>
            <a:r>
              <a:rPr lang="sk-SK" dirty="0" smtClean="0"/>
              <a:t>Platnosť certifikátu je 3 roky</a:t>
            </a:r>
          </a:p>
          <a:p>
            <a:pPr lvl="1"/>
            <a:r>
              <a:rPr lang="sk-SK" dirty="0" smtClean="0"/>
              <a:t>Obnova: opätovné absolvovanie tej istej skúšky alebo skúšky k vyššej certifikácii</a:t>
            </a:r>
          </a:p>
        </p:txBody>
      </p:sp>
      <p:pic>
        <p:nvPicPr>
          <p:cNvPr id="15364" name="Picture 6" descr="ccna_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7" descr="CCNP_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1623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Obrázok 5" descr="ccie_routeswitch_me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4724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91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blona Cisco">
  <a:themeElements>
    <a:clrScheme name="CCNP v5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CCNP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NP v5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Sablona Cisco</Template>
  <TotalTime>2001</TotalTime>
  <Pages>28</Pages>
  <Words>4226</Words>
  <Application>Microsoft Office PowerPoint</Application>
  <PresentationFormat>On-screen Show (4:3)</PresentationFormat>
  <Paragraphs>601</Paragraphs>
  <Slides>71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Sablona Cisco</vt:lpstr>
      <vt:lpstr>Úvod do počítačových sietí  Referenčné sieťové modely  Vybrané aplikačné protokoly</vt:lpstr>
      <vt:lpstr>Počítačové siete a Cisco sieťová akadémia</vt:lpstr>
      <vt:lpstr>Kurzy v sieťovej akadémii</vt:lpstr>
      <vt:lpstr>Kurzy na FRI: CCNA Exploration</vt:lpstr>
      <vt:lpstr>Prechod na CCNA Routing&amp;Switching</vt:lpstr>
      <vt:lpstr>Kurzy na FRI: CCNP</vt:lpstr>
      <vt:lpstr>Priemyselné certifikácie Cisco</vt:lpstr>
      <vt:lpstr>Priemyselné certifikácie Cisco</vt:lpstr>
      <vt:lpstr>Vzťah kurzov k priemyselným certifikáciám</vt:lpstr>
      <vt:lpstr>Certifikáty o ukončení NetAcad semestra</vt:lpstr>
      <vt:lpstr>Plán semestra</vt:lpstr>
      <vt:lpstr>Podmienky pre absolvovanie predmetu</vt:lpstr>
      <vt:lpstr>Komunikačné siete – bežný fenomén</vt:lpstr>
      <vt:lpstr>Komunikácia a jej charakteristiky</vt:lpstr>
      <vt:lpstr>Prvky komunikácie</vt:lpstr>
      <vt:lpstr>Čo vplýva na úspešnosť komunikácie</vt:lpstr>
      <vt:lpstr>Komponenty komunikačných sietí</vt:lpstr>
      <vt:lpstr>Konvergencia sietí – nahrádzanie jednoúčelových sietí univerzálnou sieťou</vt:lpstr>
      <vt:lpstr>Typy sietí podľa rozsahu</vt:lpstr>
      <vt:lpstr>Typy sietí podľa rozsahu</vt:lpstr>
      <vt:lpstr>Symboly sieťových prvkov</vt:lpstr>
      <vt:lpstr>Charakteristiky sietí</vt:lpstr>
      <vt:lpstr>Odolnosť voči chybám</vt:lpstr>
      <vt:lpstr>Siete s prepínaním okruhov</vt:lpstr>
      <vt:lpstr>Siete s prepínaním paketov</vt:lpstr>
      <vt:lpstr>Škálovateľnosť</vt:lpstr>
      <vt:lpstr>Internet – skutočne škálovateľná sieť</vt:lpstr>
      <vt:lpstr>Ohľad na kvalitu služby</vt:lpstr>
      <vt:lpstr>Kvalita služby v konvergovaných sieťach</vt:lpstr>
      <vt:lpstr>Nástroje na kvalitu služby</vt:lpstr>
      <vt:lpstr>Bezpečnosť</vt:lpstr>
      <vt:lpstr>Aspekty komunikačnej bezpečnosti</vt:lpstr>
      <vt:lpstr>Prenos správ cez komunikačné siete</vt:lpstr>
      <vt:lpstr>Koncové a medziľahlé zariadenia v sieťach</vt:lpstr>
      <vt:lpstr>Koncové a medziľahlé zariadenia v sieťach</vt:lpstr>
      <vt:lpstr>Médiá v sieťach</vt:lpstr>
      <vt:lpstr>Úloha protokolov v sieťovej komunikácii</vt:lpstr>
      <vt:lpstr>Sieťové protokoly</vt:lpstr>
      <vt:lpstr>Normy, štandardy a odporúčania</vt:lpstr>
      <vt:lpstr>Vrstvenie protokolov v sieťovej komunikácii</vt:lpstr>
      <vt:lpstr>Vrstvenie protokolov v sieťovej komunikácii</vt:lpstr>
      <vt:lpstr>Referenčné sieťové modely</vt:lpstr>
      <vt:lpstr>Referenčný sieťový model OSI</vt:lpstr>
      <vt:lpstr>Protokolový a referenčný model</vt:lpstr>
      <vt:lpstr>Protokolový model TCP/IP</vt:lpstr>
      <vt:lpstr>Vzťah ISO OSI a TCP/IP</vt:lpstr>
      <vt:lpstr>Enkapsulácia a dekapsulácia vo vrstvách</vt:lpstr>
      <vt:lpstr>Prechod dát vrstvami TCP/IP</vt:lpstr>
      <vt:lpstr>Adresovanie na jednotlivých vrstvách</vt:lpstr>
      <vt:lpstr>Aplikačná vrstva TCP/IP</vt:lpstr>
      <vt:lpstr>Aplikačná vrstva TCP/IP</vt:lpstr>
      <vt:lpstr>Funkcie prezentačnej a relačnej vrstvy</vt:lpstr>
      <vt:lpstr>Sieťové aplikácie a aplikačné služby</vt:lpstr>
      <vt:lpstr>Formy aplikačných služieb</vt:lpstr>
      <vt:lpstr>Aplikačné protokoly v TCP/IP</vt:lpstr>
      <vt:lpstr>Aplikačný protokol Dynamic Host Configuration Protocol</vt:lpstr>
      <vt:lpstr>Aplikačný protokol Domain Name System</vt:lpstr>
      <vt:lpstr>Aplikačný protokol Domain Name System</vt:lpstr>
      <vt:lpstr>Aplikačný protokol Domain Name System</vt:lpstr>
      <vt:lpstr>Aplikačný protokol Domain Name System</vt:lpstr>
      <vt:lpstr>Aplikačný protokol HyperText Transfer Protocol</vt:lpstr>
      <vt:lpstr>Aplikačný protokol HyperText Transfer Protocol</vt:lpstr>
      <vt:lpstr>Aplikačný protokol HyperText Transfer Protocol</vt:lpstr>
      <vt:lpstr>Aplikačné protokoly SMTP a POP</vt:lpstr>
      <vt:lpstr>Aplikačné protokoly SMTP a POP</vt:lpstr>
      <vt:lpstr>Priebeh SMTP relácie so serverom</vt:lpstr>
      <vt:lpstr>Priebeh POP3 relácie so serverom</vt:lpstr>
      <vt:lpstr>Protokol File Transfer Protocol</vt:lpstr>
      <vt:lpstr>Aplikačné protokoly Telnet a Secure SHell</vt:lpstr>
      <vt:lpstr>Aplikačné protokoly Server Message Block a Common Internet File System</vt:lpstr>
      <vt:lpstr>PowerPoint Presentation</vt:lpstr>
    </vt:vector>
  </TitlesOfParts>
  <Company>University of Zilina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Guide for Creating Powerpoint Presentations</dc:subject>
  <dc:creator>Dept. of InfoCom Networks, FMSI</dc:creator>
  <cp:keywords/>
  <dc:description/>
  <cp:lastModifiedBy>Peter Palúch</cp:lastModifiedBy>
  <cp:revision>84</cp:revision>
  <cp:lastPrinted>1999-01-27T00:54:54Z</cp:lastPrinted>
  <dcterms:created xsi:type="dcterms:W3CDTF">2012-09-26T19:40:36Z</dcterms:created>
  <dcterms:modified xsi:type="dcterms:W3CDTF">2013-09-26T20:46:04Z</dcterms:modified>
</cp:coreProperties>
</file>